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12192000"/>
  <p:notesSz cx="6888150" cy="10018700"/>
  <p:embeddedFontLst>
    <p:embeddedFont>
      <p:font typeface="Open Sans SemiBold"/>
      <p:regular r:id="rId33"/>
      <p:bold r:id="rId34"/>
      <p:italic r:id="rId35"/>
      <p:boldItalic r:id="rId36"/>
    </p:embeddedFon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hKGWppYXht+cnOEgPmWgZ9m9Kc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682A0F-3C2D-49A4-A26F-7F019BEAB1DC}">
  <a:tblStyle styleId="{56682A0F-3C2D-49A4-A26F-7F019BEAB1DC}" styleName="Table_0">
    <a:wholeTbl>
      <a:tcTxStyle b="off" i="off">
        <a:font>
          <a:latin typeface="Open Sans"/>
          <a:ea typeface="Open Sans"/>
          <a:cs typeface="Open San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AF1F9"/>
          </a:solidFill>
        </a:fill>
      </a:tcStyle>
    </a:wholeTbl>
    <a:band1H>
      <a:tcTxStyle b="off" i="off"/>
      <a:tcStyle>
        <a:fill>
          <a:solidFill>
            <a:srgbClr val="D3E2F3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3E2F3"/>
          </a:solidFill>
        </a:fill>
      </a:tcStyle>
    </a:band1V>
    <a:band2V>
      <a:tcTxStyle b="off" i="off"/>
    </a:band2V>
    <a:lastCol>
      <a:tcTxStyle b="on" i="off">
        <a:font>
          <a:latin typeface="Open Sans"/>
          <a:ea typeface="Open Sans"/>
          <a:cs typeface="Open San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Open Sans"/>
          <a:ea typeface="Open Sans"/>
          <a:cs typeface="Open San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Open Sans"/>
          <a:ea typeface="Open Sans"/>
          <a:cs typeface="Open San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Open Sans"/>
          <a:ea typeface="Open Sans"/>
          <a:cs typeface="Open San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OpenSansSemiBold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OpenSansSemiBold-italic.fntdata"/><Relationship Id="rId12" Type="http://schemas.openxmlformats.org/officeDocument/2006/relationships/slide" Target="slides/slide7.xml"/><Relationship Id="rId34" Type="http://schemas.openxmlformats.org/officeDocument/2006/relationships/font" Target="fonts/OpenSansSemiBold-bold.fntdata"/><Relationship Id="rId15" Type="http://schemas.openxmlformats.org/officeDocument/2006/relationships/slide" Target="slides/slide10.xml"/><Relationship Id="rId37" Type="http://schemas.openxmlformats.org/officeDocument/2006/relationships/font" Target="fonts/OpenSans-regular.fntdata"/><Relationship Id="rId14" Type="http://schemas.openxmlformats.org/officeDocument/2006/relationships/slide" Target="slides/slide9.xml"/><Relationship Id="rId36" Type="http://schemas.openxmlformats.org/officeDocument/2006/relationships/font" Target="fonts/OpenSansSemiBold-boldItalic.fntdata"/><Relationship Id="rId17" Type="http://schemas.openxmlformats.org/officeDocument/2006/relationships/slide" Target="slides/slide12.xml"/><Relationship Id="rId39" Type="http://schemas.openxmlformats.org/officeDocument/2006/relationships/font" Target="fonts/OpenSans-italic.fntdata"/><Relationship Id="rId16" Type="http://schemas.openxmlformats.org/officeDocument/2006/relationships/slide" Target="slides/slide11.xml"/><Relationship Id="rId38" Type="http://schemas.openxmlformats.org/officeDocument/2006/relationships/font" Target="fonts/OpenSans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84871" cy="5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01698" y="0"/>
            <a:ext cx="2984871" cy="5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516039"/>
            <a:ext cx="2984871" cy="50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8275" lIns="96575" spcFirstLastPara="1" rIns="96575" wrap="square" tIns="48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8275" lIns="96575" spcFirstLastPara="1" rIns="96575" wrap="square" tIns="48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cs-CZ" spc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pc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" name="Google Shape;77;p1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" name="Google Shape;82;p2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9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e17a5497b2_2_0:notes"/>
          <p:cNvSpPr txBox="1"/>
          <p:nvPr>
            <p:ph idx="1" type="body"/>
          </p:nvPr>
        </p:nvSpPr>
        <p:spPr>
          <a:xfrm>
            <a:off x="688817" y="4821506"/>
            <a:ext cx="5510400" cy="3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g3e17a5497b2_2_0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 txBox="1"/>
          <p:nvPr>
            <p:ph idx="12" type="sldNum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8275" lIns="96575" spcFirstLastPara="1" rIns="96575" wrap="square" tIns="48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2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52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52:notes"/>
          <p:cNvSpPr txBox="1"/>
          <p:nvPr>
            <p:ph idx="12" type="sldNum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  <a:noFill/>
          <a:ln>
            <a:noFill/>
          </a:ln>
        </p:spPr>
        <p:txBody>
          <a:bodyPr anchorCtr="0" anchor="b" bIns="48275" lIns="96575" spcFirstLastPara="1" rIns="96575" wrap="square" tIns="48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cs-CZ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1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51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4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2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12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5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16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7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8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21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2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p22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23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4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3" name="Google Shape;253;p24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df4daba632_0_7:notes"/>
          <p:cNvSpPr txBox="1"/>
          <p:nvPr>
            <p:ph idx="1" type="body"/>
          </p:nvPr>
        </p:nvSpPr>
        <p:spPr>
          <a:xfrm>
            <a:off x="688817" y="4821505"/>
            <a:ext cx="5510530" cy="3945033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g2df4daba632_0_7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28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0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30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3:notes"/>
          <p:cNvSpPr txBox="1"/>
          <p:nvPr>
            <p:ph idx="1" type="body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  <a:noFill/>
          <a:ln>
            <a:noFill/>
          </a:ln>
        </p:spPr>
        <p:txBody>
          <a:bodyPr anchorCtr="0" anchor="t" bIns="48275" lIns="96575" spcFirstLastPara="1" rIns="96575" wrap="square" tIns="48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33:notes"/>
          <p:cNvSpPr/>
          <p:nvPr>
            <p:ph idx="2" type="sldImg"/>
          </p:nvPr>
        </p:nvSpPr>
        <p:spPr>
          <a:xfrm>
            <a:off x="439738" y="1252538"/>
            <a:ext cx="6008687" cy="3381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>
  <p:cSld name="Úvodní sníme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5"/>
          <p:cNvSpPr txBox="1"/>
          <p:nvPr>
            <p:ph type="ctrTitle"/>
          </p:nvPr>
        </p:nvSpPr>
        <p:spPr>
          <a:xfrm>
            <a:off x="762000" y="687216"/>
            <a:ext cx="4710545" cy="34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Open Sans SemiBold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 NEURTÁLNÍ">
  <p:cSld name="Nadpis a obsah NEURTÁLNÍ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6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Nadpis a obsah FINEMO+RENTA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7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 1FRH">
  <p:cSld name="Nadpis a obsah 1FRH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delovy slide / Kapitola">
  <p:cSld name="Predelovy slide / Kapitol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/>
          <p:nvPr>
            <p:ph type="title"/>
          </p:nvPr>
        </p:nvSpPr>
        <p:spPr>
          <a:xfrm>
            <a:off x="838200" y="2256503"/>
            <a:ext cx="8276303" cy="3782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sledni slide">
  <p:cSld name="Posledni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0"/>
          <p:cNvSpPr txBox="1"/>
          <p:nvPr>
            <p:ph type="title"/>
          </p:nvPr>
        </p:nvSpPr>
        <p:spPr>
          <a:xfrm>
            <a:off x="838200" y="4151672"/>
            <a:ext cx="4463845" cy="208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0"/>
          <p:cNvSpPr txBox="1"/>
          <p:nvPr/>
        </p:nvSpPr>
        <p:spPr>
          <a:xfrm>
            <a:off x="6988278" y="3148782"/>
            <a:ext cx="4080387" cy="208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SemiBold"/>
              <a:buNone/>
            </a:pPr>
            <a:r>
              <a:rPr b="0" i="0" lang="cs-CZ" spc="0" sz="2400" u="none" cap="none" strike="noStrik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finemo.cz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SemiBold"/>
              <a:buNone/>
            </a:pPr>
            <a:r>
              <a:rPr b="0" i="0" lang="cs-CZ" spc="0" sz="2400" u="none" cap="none" strike="noStrik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rentaznemovitosti.cz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 SemiBold"/>
              <a:buNone/>
            </a:pPr>
            <a:r>
              <a:rPr b="0" i="0" lang="cs-CZ" spc="0" sz="2400" u="none" cap="none" strike="noStrik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fondreverznichhypotek.cz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 FINEMO">
  <p:cSld name="Nadpis a obsah FINEMO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1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Open Sans SemiBold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42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43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4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4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4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5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6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Open Sans SemiBold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0" name="Google Shape;60;p4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1" name="Google Shape;61;p47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Open Sans SemiBold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4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48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49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50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  <a:defRPr b="0" i="0" spc="0" sz="4400" u="none" cap="none" strike="noStrike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pc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Noto Sans Symbols"/>
              <a:buChar char="▪"/>
              <a:defRPr b="0" i="0" spc="0" sz="2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▪"/>
              <a:defRPr b="0" i="0" spc="0" sz="2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b="0" i="0" spc="0" sz="2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▪"/>
              <a:defRPr b="0" i="0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pc="0" sz="1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rentaznemovitosti.cz/renta-mi-pomohla-byt-matce-nablizku/" TargetMode="External"/><Relationship Id="rId4" Type="http://schemas.openxmlformats.org/officeDocument/2006/relationships/image" Target="../media/image18.png"/><Relationship Id="rId5" Type="http://schemas.openxmlformats.org/officeDocument/2006/relationships/hyperlink" Target="https://rentaznemovitosti.cz/abeceda-renty-j-jistota/" TargetMode="External"/><Relationship Id="rId6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fondreverznichhypotek.cz/" TargetMode="External"/><Relationship Id="rId4" Type="http://schemas.openxmlformats.org/officeDocument/2006/relationships/image" Target="../media/image26.jpg"/><Relationship Id="rId5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huwsnrh7c0Q&amp;t=16s" TargetMode="External"/><Relationship Id="rId10" Type="http://schemas.openxmlformats.org/officeDocument/2006/relationships/image" Target="../media/image23.png"/><Relationship Id="rId13" Type="http://schemas.openxmlformats.org/officeDocument/2006/relationships/image" Target="../media/image24.jpg"/><Relationship Id="rId12" Type="http://schemas.openxmlformats.org/officeDocument/2006/relationships/hyperlink" Target="https://rentaznemovitosti.cz/#reference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youtube.com/watch?v=m_aBZvr57Hc&amp;t=7s" TargetMode="External"/><Relationship Id="rId4" Type="http://schemas.openxmlformats.org/officeDocument/2006/relationships/hyperlink" Target="https://www.youtube.com/watch?v=huwsnrh7c0Q&amp;t=16s" TargetMode="External"/><Relationship Id="rId9" Type="http://schemas.openxmlformats.org/officeDocument/2006/relationships/hyperlink" Target="https://www.youtube.com/@rentaznemovitostiodfinemo2223" TargetMode="External"/><Relationship Id="rId15" Type="http://schemas.openxmlformats.org/officeDocument/2006/relationships/image" Target="../media/image32.png"/><Relationship Id="rId14" Type="http://schemas.openxmlformats.org/officeDocument/2006/relationships/hyperlink" Target="https://rentaznemovitosti.cz/#reference" TargetMode="External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hyperlink" Target="https://www.youtube.com/@rentaznemovitostiodfinemo2223" TargetMode="External"/><Relationship Id="rId8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1" Type="http://schemas.openxmlformats.org/officeDocument/2006/relationships/hyperlink" Target="mailto:vranek@finemo.cz" TargetMode="External"/><Relationship Id="rId10" Type="http://schemas.openxmlformats.org/officeDocument/2006/relationships/image" Target="../media/image30.png"/><Relationship Id="rId13" Type="http://schemas.openxmlformats.org/officeDocument/2006/relationships/hyperlink" Target="http://finemo.cz/" TargetMode="External"/><Relationship Id="rId12" Type="http://schemas.openxmlformats.org/officeDocument/2006/relationships/hyperlink" Target="http://finemo.cz/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mailto:rokosky@finemo.cz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1.png"/><Relationship Id="rId15" Type="http://schemas.openxmlformats.org/officeDocument/2006/relationships/hyperlink" Target="mailto:rokosky@finemo.cz" TargetMode="External"/><Relationship Id="rId14" Type="http://schemas.openxmlformats.org/officeDocument/2006/relationships/hyperlink" Target="http://finemo.cz/" TargetMode="External"/><Relationship Id="rId5" Type="http://schemas.openxmlformats.org/officeDocument/2006/relationships/hyperlink" Target="https://www.linkedin.com/in/marek-rokosky-97922b37?authType=NAME_SEARCH&amp;authToken=MRsX&amp;locale=en_US&amp;trk=tyah&amp;trkInfo=clickedVertical:mynetwork,clickedEntityId:128956845,authType:NAME_SEARCH,idx:1-1-1,tarId:1464788812772,tas:marek%20rokosk%C3%BD" TargetMode="External"/><Relationship Id="rId6" Type="http://schemas.openxmlformats.org/officeDocument/2006/relationships/image" Target="../media/image25.png"/><Relationship Id="rId7" Type="http://schemas.openxmlformats.org/officeDocument/2006/relationships/hyperlink" Target="https://www.linkedin.com/in/marek-rokosky-97922b37?authType=NAME_SEARCH&amp;authToken=MRsX&amp;locale=en_US&amp;trk=tyah&amp;trkInfo=clickedVertical:mynetwork,clickedEntityId:128956845,authType:NAME_SEARCH,idx:1-1-1,tarId:1464788812772,tas:marek%20rokosk%C3%BD" TargetMode="External"/><Relationship Id="rId8" Type="http://schemas.openxmlformats.org/officeDocument/2006/relationships/hyperlink" Target="https://www.linkedin.com/in/marek-rokosky-97922b37?authType=NAME_SEARCH&amp;authToken=MRsX&amp;locale=en_US&amp;trk=tyah&amp;trkInfo=clickedVertical:mynetwork,clickedEntityId:128956845,authType:NAME_SEARCH,idx:1-1-1,tarId:1464788812772,tas:marek%20rokosk%C3%BD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codyainvest.cz/nase-fondy/1-fond-reverznich-hypotek-sicav-a-s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>
            <p:ph type="ctrTitle"/>
          </p:nvPr>
        </p:nvSpPr>
        <p:spPr>
          <a:xfrm>
            <a:off x="762000" y="687216"/>
            <a:ext cx="4710545" cy="34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Open Sans SemiBold"/>
              <a:buNone/>
            </a:pPr>
            <a:r>
              <a:rPr lang="cs-CZ"/>
              <a:t>Představení a podmínky spolupráce v roce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85" name="Google Shape;85;p2"/>
          <p:cNvSpPr txBox="1"/>
          <p:nvPr>
            <p:ph idx="1" type="body"/>
          </p:nvPr>
        </p:nvSpPr>
        <p:spPr>
          <a:xfrm>
            <a:off x="838200" y="1592826"/>
            <a:ext cx="10412393" cy="44627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2000"/>
              <a:buFont typeface="Noto Sans Symbols"/>
              <a:buChar char="▪"/>
            </a:pPr>
            <a:r>
              <a:rPr b="1" lang="cs-CZ" sz="2000">
                <a:solidFill>
                  <a:srgbClr val="000000"/>
                </a:solidFill>
              </a:rPr>
              <a:t>Představení reverzní hypotéky</a:t>
            </a:r>
            <a:endParaRPr sz="2000"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solidFill>
                  <a:srgbClr val="000000"/>
                </a:solidFill>
              </a:rPr>
              <a:t>Velikost a potenciál trhu v ČR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solidFill>
                  <a:srgbClr val="000000"/>
                </a:solidFill>
              </a:rPr>
              <a:t>Renta z nemovitosti od FINEMO.CZ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2000"/>
              <a:buFont typeface="Noto Sans Symbols"/>
              <a:buChar char="▪"/>
            </a:pPr>
            <a:r>
              <a:rPr b="1" lang="cs-CZ" sz="2000">
                <a:solidFill>
                  <a:srgbClr val="000000"/>
                </a:solidFill>
              </a:rPr>
              <a:t>Představení FINEMO.CZ</a:t>
            </a:r>
            <a:endParaRPr sz="2000"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solidFill>
                  <a:srgbClr val="000000"/>
                </a:solidFill>
              </a:rPr>
              <a:t>Historie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solidFill>
                  <a:srgbClr val="000000"/>
                </a:solidFill>
              </a:rPr>
              <a:t>Poskytnuté a přijaté úvěry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2000"/>
              <a:buFont typeface="Noto Sans Symbols"/>
              <a:buChar char="▪"/>
            </a:pPr>
            <a:r>
              <a:rPr b="1" lang="cs-CZ" sz="2000">
                <a:solidFill>
                  <a:srgbClr val="000000"/>
                </a:solidFill>
              </a:rPr>
              <a:t>Představení 1. fondu reverzních hypoték</a:t>
            </a:r>
            <a:endParaRPr sz="2000"/>
          </a:p>
          <a:p>
            <a:pPr indent="-228600" lvl="1" marL="6858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solidFill>
                  <a:srgbClr val="000000"/>
                </a:solidFill>
              </a:rPr>
              <a:t>Investiční přístup, výnos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highlight>
                  <a:schemeClr val="lt1"/>
                </a:highlight>
              </a:rPr>
              <a:t>Výnos v roce 2026 v pásmu 6,2 % -</a:t>
            </a:r>
            <a:r>
              <a:rPr lang="cs-CZ" sz="1800">
                <a:solidFill>
                  <a:srgbClr val="000000"/>
                </a:solidFill>
              </a:rPr>
              <a:t> 6,5 p.a.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>
                <a:solidFill>
                  <a:srgbClr val="000000"/>
                </a:solidFill>
              </a:rPr>
              <a:t>Jak a proč s námi spolupracovat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2000"/>
              <a:buFont typeface="Noto Sans Symbols"/>
              <a:buChar char="▪"/>
            </a:pPr>
            <a:r>
              <a:rPr b="1" lang="cs-CZ" sz="2000">
                <a:solidFill>
                  <a:srgbClr val="000000"/>
                </a:solidFill>
              </a:rPr>
              <a:t>Shrnutí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20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</p:txBody>
      </p:sp>
      <p:sp>
        <p:nvSpPr>
          <p:cNvPr id="86" name="Google Shape;86;p2"/>
          <p:cNvSpPr txBox="1"/>
          <p:nvPr>
            <p:ph type="title"/>
          </p:nvPr>
        </p:nvSpPr>
        <p:spPr>
          <a:xfrm>
            <a:off x="838200" y="13968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lang="cs-CZ" sz="4000"/>
              <a:t>Obsah</a:t>
            </a:r>
            <a:endParaRPr/>
          </a:p>
        </p:txBody>
      </p:sp>
      <p:pic>
        <p:nvPicPr>
          <p:cNvPr id="87" name="Google Shape;8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0272" y="1690688"/>
            <a:ext cx="26479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30272" y="2857500"/>
            <a:ext cx="3228975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0272" y="4051504"/>
            <a:ext cx="1589908" cy="1213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/>
          <p:nvPr>
            <p:ph type="title"/>
          </p:nvPr>
        </p:nvSpPr>
        <p:spPr>
          <a:xfrm>
            <a:off x="838200" y="1256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b="1" lang="cs-CZ" sz="4000"/>
              <a:t>Senioři v ČR – důležité statistiky</a:t>
            </a:r>
            <a:endParaRPr sz="4000"/>
          </a:p>
        </p:txBody>
      </p:sp>
      <p:sp>
        <p:nvSpPr>
          <p:cNvPr id="95" name="Google Shape;95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2000"/>
              <a:buNone/>
            </a:pPr>
            <a:r>
              <a:rPr b="1" lang="cs-CZ" sz="2000">
                <a:solidFill>
                  <a:srgbClr val="F16309"/>
                </a:solidFill>
              </a:rPr>
              <a:t>Senioři</a:t>
            </a:r>
            <a:endParaRPr sz="2000"/>
          </a:p>
          <a:p>
            <a:pPr indent="-285750" lvl="0" marL="28575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Senior dle ČSÚ = každý občan starší 65 let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V roce 2021 = přes 20 % všech obyvatel ČR!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Od roku 2011 úbytek přes 600.000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s-CZ" sz="1800"/>
              <a:t>     ekonomicky aktivních obyvatel</a:t>
            </a:r>
            <a:endParaRPr/>
          </a:p>
          <a:p>
            <a:pPr indent="-285750" lvl="0" marL="28575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Char char="▪"/>
            </a:pPr>
            <a:r>
              <a:rPr b="1" lang="cs-CZ" sz="1800"/>
              <a:t>Počet seniorů rychle roste</a:t>
            </a:r>
            <a:endParaRPr b="1"/>
          </a:p>
          <a:p>
            <a:pPr indent="-508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96" name="Google Shape;96;p3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97" name="Google Shape;97;p3"/>
          <p:cNvSpPr txBox="1"/>
          <p:nvPr/>
        </p:nvSpPr>
        <p:spPr>
          <a:xfrm>
            <a:off x="6130132" y="3786188"/>
            <a:ext cx="42702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0800" lvl="0" marL="228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cs-CZ" spc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Základní věkové charakteristiky populace v Česku </a:t>
            </a:r>
            <a:endParaRPr b="1" i="0" spc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4900" y="4370050"/>
            <a:ext cx="7292476" cy="165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0132" y="2475000"/>
            <a:ext cx="5927242" cy="1325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" name="Google Shape;100;p3"/>
          <p:cNvSpPr txBox="1"/>
          <p:nvPr/>
        </p:nvSpPr>
        <p:spPr>
          <a:xfrm>
            <a:off x="7367850" y="1882713"/>
            <a:ext cx="3451800" cy="4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0800" lvl="0" marL="228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cs-CZ" spc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Hlavní věkové skupiny obyvatel v Česku </a:t>
            </a:r>
            <a:endParaRPr b="1" i="0" spc="0" sz="12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>
            <p:ph type="title"/>
          </p:nvPr>
        </p:nvSpPr>
        <p:spPr>
          <a:xfrm>
            <a:off x="838200" y="251375"/>
            <a:ext cx="10515600" cy="1072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b="1" lang="cs-CZ" sz="4000"/>
              <a:t>Senioři v ČR – důležité statistiky</a:t>
            </a:r>
            <a:endParaRPr sz="4000"/>
          </a:p>
        </p:txBody>
      </p:sp>
      <p:sp>
        <p:nvSpPr>
          <p:cNvPr id="106" name="Google Shape;106;p4"/>
          <p:cNvSpPr txBox="1"/>
          <p:nvPr>
            <p:ph idx="1" type="body"/>
          </p:nvPr>
        </p:nvSpPr>
        <p:spPr>
          <a:xfrm>
            <a:off x="831675" y="1258975"/>
            <a:ext cx="10515600" cy="47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74126"/>
              <a:buNone/>
            </a:pPr>
            <a:r>
              <a:rPr b="1" lang="cs-CZ" sz="6800">
                <a:solidFill>
                  <a:srgbClr val="F16309"/>
                </a:solidFill>
              </a:rPr>
              <a:t>Pro koho je reverzní hypotéka vhodná? </a:t>
            </a:r>
            <a:endParaRPr sz="6800"/>
          </a:p>
          <a:p>
            <a:pPr indent="0" lvl="0" marL="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80882"/>
              <a:buNone/>
            </a:pPr>
            <a:r>
              <a:rPr b="1" lang="cs-CZ" sz="6800"/>
              <a:t>Produkt je vhodný pro jednotky procent ze všech seniorů</a:t>
            </a:r>
            <a:endParaRPr sz="6800"/>
          </a:p>
          <a:p>
            <a:pPr indent="-241679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6800"/>
              <a:t> Pouze pro seniory, kteří potřebují peníze a chtějí dožít ve své nemovitosti</a:t>
            </a:r>
            <a:endParaRPr sz="6800"/>
          </a:p>
          <a:p>
            <a:pPr indent="-243775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6800"/>
              <a:t> Odchod do penze poznamenává </a:t>
            </a:r>
            <a:r>
              <a:rPr b="1" lang="cs-CZ" sz="6800"/>
              <a:t>prudký pokles životní úrovně</a:t>
            </a:r>
            <a:endParaRPr sz="6800"/>
          </a:p>
          <a:p>
            <a:pPr indent="-150176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80882"/>
              <a:buNone/>
            </a:pPr>
            <a:r>
              <a:t/>
            </a:r>
            <a:endParaRPr b="1" sz="6800"/>
          </a:p>
          <a:p>
            <a:pPr indent="0" lvl="0" marL="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80882"/>
              <a:buNone/>
            </a:pPr>
            <a:r>
              <a:rPr b="1" lang="cs-CZ" sz="6800"/>
              <a:t>Pro cca 1-3 % seniorů</a:t>
            </a:r>
            <a:endParaRPr sz="68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ct val="55881"/>
              <a:buNone/>
            </a:pPr>
            <a:r>
              <a:rPr b="1" lang="cs-CZ" sz="6800">
                <a:solidFill>
                  <a:srgbClr val="E9946A"/>
                </a:solidFill>
              </a:rPr>
              <a:t>=&gt;</a:t>
            </a:r>
            <a:r>
              <a:rPr lang="cs-CZ" sz="6800"/>
              <a:t> Cílíme cca na </a:t>
            </a:r>
            <a:r>
              <a:rPr b="1" lang="cs-CZ" sz="6800"/>
              <a:t>25 000 – 75 000 klientů</a:t>
            </a:r>
            <a:endParaRPr sz="6800"/>
          </a:p>
          <a:p>
            <a:pPr indent="-241679" lvl="1" marL="685800" rtl="0" algn="l">
              <a:lnSpc>
                <a:spcPct val="150000"/>
              </a:lnSpc>
              <a:spcBef>
                <a:spcPts val="1100"/>
              </a:spcBef>
              <a:spcAft>
                <a:spcPts val="0"/>
              </a:spcAft>
              <a:buSzPct val="100000"/>
              <a:buChar char="▪"/>
            </a:pPr>
            <a:r>
              <a:rPr lang="cs-CZ" sz="6800"/>
              <a:t>Aktuálně 1 reverzní hypotéka = 1,3 mil. Kč</a:t>
            </a:r>
            <a:endParaRPr sz="68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ct val="80882"/>
              <a:buNone/>
            </a:pPr>
            <a:r>
              <a:rPr b="1" lang="cs-CZ" sz="6800">
                <a:solidFill>
                  <a:srgbClr val="E9946A"/>
                </a:solidFill>
              </a:rPr>
              <a:t>=&gt;</a:t>
            </a:r>
            <a:r>
              <a:rPr b="1" lang="cs-CZ" sz="6800">
                <a:solidFill>
                  <a:schemeClr val="accent2"/>
                </a:solidFill>
              </a:rPr>
              <a:t> </a:t>
            </a:r>
            <a:r>
              <a:rPr b="1" lang="cs-CZ" sz="6800"/>
              <a:t>potenciální trh 25- 75 mld. Kč</a:t>
            </a:r>
            <a:endParaRPr sz="6800"/>
          </a:p>
          <a:p>
            <a:pPr indent="0" lvl="1" marL="4572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t/>
            </a:r>
            <a:endParaRPr sz="1900"/>
          </a:p>
          <a:p>
            <a:pPr indent="-170815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07" name="Google Shape;107;p4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"/>
          <p:cNvSpPr txBox="1"/>
          <p:nvPr>
            <p:ph type="title"/>
          </p:nvPr>
        </p:nvSpPr>
        <p:spPr>
          <a:xfrm>
            <a:off x="632033" y="186350"/>
            <a:ext cx="10737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r>
              <a:rPr b="1" lang="cs-CZ" sz="4400"/>
              <a:t>Reverzní hypotéka v ČR – shrnutí aktuální situace na trhu </a:t>
            </a: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13" name="Google Shape;113;p8"/>
          <p:cNvSpPr txBox="1"/>
          <p:nvPr>
            <p:ph idx="1" type="body"/>
          </p:nvPr>
        </p:nvSpPr>
        <p:spPr>
          <a:xfrm>
            <a:off x="838200" y="1628503"/>
            <a:ext cx="10996748" cy="4727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23636"/>
              <a:buNone/>
            </a:pPr>
            <a:r>
              <a:rPr b="1" lang="cs-CZ" sz="5500">
                <a:solidFill>
                  <a:schemeClr val="accent2"/>
                </a:solidFill>
              </a:rPr>
              <a:t>=&gt;</a:t>
            </a:r>
            <a:r>
              <a:rPr b="1" lang="cs-CZ" sz="7200"/>
              <a:t> FINEMO.CZ první a dosud jediná společnost, která reverzní hypotéku poskytuje!</a:t>
            </a:r>
            <a:endParaRPr sz="7200"/>
          </a:p>
          <a:p>
            <a:pPr indent="-228600" lvl="0" marL="2286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Ca </a:t>
            </a:r>
            <a:r>
              <a:rPr b="1" lang="cs-CZ" sz="7200"/>
              <a:t>2,4 mil. důchodců </a:t>
            </a:r>
            <a:r>
              <a:rPr lang="cs-CZ" sz="7200"/>
              <a:t>pobírajících starobní důchod (rostoucí trend)</a:t>
            </a:r>
            <a:endParaRPr sz="7200"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Ca </a:t>
            </a:r>
            <a:r>
              <a:rPr b="1" lang="cs-CZ" sz="7200"/>
              <a:t>70 % z nich vlastní dům/byt </a:t>
            </a:r>
            <a:r>
              <a:rPr lang="cs-CZ" sz="7200"/>
              <a:t>(rostoucí trend), ukazatel nadprůměrný v EU</a:t>
            </a:r>
            <a:endParaRPr b="1" sz="7200"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Ca </a:t>
            </a:r>
            <a:r>
              <a:rPr b="1" lang="cs-CZ" sz="7200"/>
              <a:t>580 tis. pracujících důchodců </a:t>
            </a:r>
            <a:r>
              <a:rPr lang="cs-CZ" sz="7200"/>
              <a:t>(ca 11 % ze všech zaměstnanců)</a:t>
            </a:r>
            <a:endParaRPr sz="7200"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Ca </a:t>
            </a:r>
            <a:r>
              <a:rPr b="1" lang="cs-CZ" sz="7200"/>
              <a:t>21.080 Kč</a:t>
            </a:r>
            <a:r>
              <a:rPr lang="cs-CZ" sz="7200"/>
              <a:t> činí </a:t>
            </a:r>
            <a:r>
              <a:rPr b="1" lang="cs-CZ" sz="7200"/>
              <a:t>průměrný důchod </a:t>
            </a:r>
            <a:r>
              <a:rPr lang="cs-CZ" sz="7200"/>
              <a:t>(reálné důchody s klesajícím trendem), odchod do penze poznamenává </a:t>
            </a:r>
            <a:r>
              <a:rPr b="1" lang="cs-CZ" sz="7200"/>
              <a:t>prudký pokles životní úrovně </a:t>
            </a:r>
            <a:endParaRPr sz="7200"/>
          </a:p>
          <a:p>
            <a:pPr indent="0" lvl="0" marL="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94444"/>
              <a:buNone/>
            </a:pPr>
            <a:r>
              <a:rPr b="1" lang="cs-CZ" sz="7200">
                <a:solidFill>
                  <a:srgbClr val="E86025"/>
                </a:solidFill>
              </a:rPr>
              <a:t>	</a:t>
            </a:r>
            <a:r>
              <a:rPr b="1" lang="cs-CZ" sz="5500">
                <a:solidFill>
                  <a:schemeClr val="accent2"/>
                </a:solidFill>
              </a:rPr>
              <a:t>=&gt;</a:t>
            </a:r>
            <a:r>
              <a:rPr b="1" lang="cs-CZ" sz="7200"/>
              <a:t> V porovnání s jinými zeměmi EU je ČR ideální kandidát pro reverzní hypotéku! </a:t>
            </a:r>
            <a:endParaRPr sz="7200"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Produkt </a:t>
            </a:r>
            <a:r>
              <a:rPr b="1" lang="cs-CZ" sz="7200"/>
              <a:t>budí silné emoce </a:t>
            </a:r>
            <a:r>
              <a:rPr lang="cs-CZ" sz="7200"/>
              <a:t>a zájem veřejnosti, jelikož se jedná o nový produkt v ČR, který bývá chybně pochopen a dochází k „uvolnění“ kapitálu z nemovitosti / méně peněz pro pozůstalé</a:t>
            </a:r>
            <a:endParaRPr sz="7200"/>
          </a:p>
          <a:p>
            <a:pPr indent="-234950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Cílí pouze na 1-3 % seniorů = pro 97 % seniorů toto není vhodný produkt</a:t>
            </a:r>
            <a:endParaRPr sz="72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14" name="Google Shape;114;p8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"/>
          <p:cNvSpPr txBox="1"/>
          <p:nvPr>
            <p:ph type="title"/>
          </p:nvPr>
        </p:nvSpPr>
        <p:spPr>
          <a:xfrm>
            <a:off x="838200" y="18575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ADE4"/>
              </a:buClr>
              <a:buSzPct val="100000"/>
              <a:buFont typeface="Arial"/>
              <a:buNone/>
            </a:pP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cs-CZ" sz="4400"/>
              <a:t>Reverzní hypotéka v ČR – očekávání trhu za 10 let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20" name="Google Shape;120;p9"/>
          <p:cNvSpPr txBox="1"/>
          <p:nvPr>
            <p:ph idx="1" type="body"/>
          </p:nvPr>
        </p:nvSpPr>
        <p:spPr>
          <a:xfrm>
            <a:off x="838200" y="1690688"/>
            <a:ext cx="10515600" cy="448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7200"/>
              <a:t>Reverzní hypotéka = běžný produkt</a:t>
            </a:r>
            <a:endParaRPr/>
          </a:p>
          <a:p>
            <a:pPr indent="-228600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postupné stárnutí obyvatelstva (růst počtu lidí ve věku 60 let a starších)</a:t>
            </a:r>
            <a:endParaRPr/>
          </a:p>
          <a:p>
            <a:pPr indent="-228600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nízká výše důchodů vyplácených státem vs. životní náklady seniorů</a:t>
            </a:r>
            <a:endParaRPr/>
          </a:p>
          <a:p>
            <a:pPr indent="-228600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velký počet seniorů, kteří jsou majitelé nemovitosti</a:t>
            </a:r>
            <a:endParaRPr/>
          </a:p>
          <a:p>
            <a:pPr indent="-228600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trend užívat si ve stáří aktivního života</a:t>
            </a:r>
            <a:endParaRPr b="1" sz="7200"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7200"/>
              <a:t>Velikost trhu cca 25 až 75 tisíc reverzních </a:t>
            </a:r>
            <a:r>
              <a:rPr lang="cs-CZ" sz="7200"/>
              <a:t>hypoték, až tisíce nových smluv ročně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V ČR v té době min. 2,5 mil. důchodců,  z toho 1 – 3  % bude mít reverzní hypotéku, což je ca 25 000 – 75 000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7200"/>
              <a:t>Trh silně regulovaný – ČNB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30908"/>
              <a:buNone/>
            </a:pPr>
            <a:r>
              <a:rPr b="1" lang="cs-CZ" sz="5500">
                <a:solidFill>
                  <a:schemeClr val="accent2"/>
                </a:solidFill>
              </a:rPr>
              <a:t>=&gt;</a:t>
            </a:r>
            <a:r>
              <a:rPr lang="cs-CZ" sz="7200"/>
              <a:t> </a:t>
            </a:r>
            <a:r>
              <a:rPr b="1" lang="cs-CZ" sz="7200"/>
              <a:t>FINEMO.CZ – 10 </a:t>
            </a:r>
            <a:r>
              <a:rPr b="1" lang="cs-CZ" sz="7200"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b="1" lang="cs-CZ" sz="7200"/>
              <a:t> 20% podíl na trhu reverzních hypoték v ČR</a:t>
            </a:r>
            <a:endParaRPr/>
          </a:p>
          <a:p>
            <a:pPr indent="-18415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21" name="Google Shape;121;p9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22" name="Google Shape;12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7750" y="1115925"/>
            <a:ext cx="2399775" cy="23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/>
          <p:nvPr>
            <p:ph type="title"/>
          </p:nvPr>
        </p:nvSpPr>
        <p:spPr>
          <a:xfrm>
            <a:off x="838200" y="202625"/>
            <a:ext cx="10992600" cy="11472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b="1" lang="cs-CZ" sz="4000"/>
              <a:t>Reverzní hypotéka od FINEMO.CZ</a:t>
            </a:r>
            <a:endParaRPr sz="4000"/>
          </a:p>
        </p:txBody>
      </p:sp>
      <p:sp>
        <p:nvSpPr>
          <p:cNvPr id="128" name="Google Shape;128;p6"/>
          <p:cNvSpPr txBox="1"/>
          <p:nvPr>
            <p:ph idx="1" type="body"/>
          </p:nvPr>
        </p:nvSpPr>
        <p:spPr>
          <a:xfrm>
            <a:off x="838199" y="1419498"/>
            <a:ext cx="6851469" cy="47574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Pravidelně nesplácený, doživotní hypoteční úvěr pro seniory 60 let a starší</a:t>
            </a:r>
            <a:endParaRPr b="1" sz="1800"/>
          </a:p>
          <a:p>
            <a:pPr indent="-228600" lvl="0" marL="228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Úvěr zajištěný zástavním právem zapsaným v katastru nemovitostí ve prospěch FINEMO.CZ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Úvěr vyplácen najednou nebo postupně, umožňuje seniorům nadále důstojně žít ve své nemovitosti a vlastnit ji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Senior má za povinnost se o nemovitost řádně starat, zůstává jejím majitelem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Splacení úvěru včetně úroků až po smrti seniora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Senior může úvěr kdykoliv předčasně splatit</a:t>
            </a:r>
            <a:endParaRPr sz="1800"/>
          </a:p>
          <a:p>
            <a:pPr indent="0" lvl="0" marL="0" rtl="0" algn="l">
              <a:lnSpc>
                <a:spcPct val="11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ts val="1800"/>
              <a:buNone/>
            </a:pPr>
            <a:r>
              <a:t/>
            </a:r>
            <a:endParaRPr b="1" sz="1800"/>
          </a:p>
        </p:txBody>
      </p:sp>
      <p:sp>
        <p:nvSpPr>
          <p:cNvPr id="129" name="Google Shape;129;p6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graphicFrame>
        <p:nvGraphicFramePr>
          <p:cNvPr id="130" name="Google Shape;130;p6"/>
          <p:cNvGraphicFramePr/>
          <p:nvPr/>
        </p:nvGraphicFramePr>
        <p:xfrm>
          <a:off x="7515496" y="141949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{56682A0F-3C2D-49A4-A26F-7F019BEAB1DC}</a:tableStyleId>
              </a:tblPr>
              <a:tblGrid>
                <a:gridCol w="2157625"/>
                <a:gridCol w="2157625"/>
              </a:tblGrid>
              <a:tr h="188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pc="0" sz="1800" u="none" cap="none" strike="noStrike"/>
                        <a:t>Věk klienta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pc="0" sz="1800" u="none" cap="none" strike="noStrike"/>
                        <a:t>Průměrná výše úvěru</a:t>
                      </a:r>
                      <a:endParaRPr spc="0"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pc="0" sz="1800" u="none" cap="none" strike="noStrike"/>
                        <a:t>(v procentech z ceny nemovitosti)</a:t>
                      </a:r>
                      <a:endParaRPr spc="0" sz="1800" u="none" cap="none" strike="noStrike"/>
                    </a:p>
                  </a:txBody>
                  <a:tcPr marT="45725" marB="45725" marR="91450" marL="91450" anchor="ctr"/>
                </a:tc>
              </a:tr>
              <a:tr h="69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60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Ca. 15 %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69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70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Ca. 25 %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69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80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Ca. 45 %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  <a:tr h="694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85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cs-CZ" spc="0" sz="2400" u="none" cap="none" strike="noStrike">
                          <a:solidFill>
                            <a:srgbClr val="3F3F3F"/>
                          </a:solidFill>
                        </a:rPr>
                        <a:t>Ca. 50 %</a:t>
                      </a:r>
                      <a:endParaRPr spc="0" sz="1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3e17a5497b2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9017" y="1302954"/>
            <a:ext cx="6858348" cy="487400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e17a5497b2_2_0"/>
          <p:cNvSpPr txBox="1"/>
          <p:nvPr>
            <p:ph type="title"/>
          </p:nvPr>
        </p:nvSpPr>
        <p:spPr>
          <a:xfrm>
            <a:off x="756950" y="2351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r>
              <a:rPr b="1" lang="cs-CZ" sz="4400"/>
              <a:t>Renta z nemovitosti od FINEMO.CZ vzorový příklad</a:t>
            </a: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37" name="Google Shape;137;g3e17a5497b2_2_0"/>
          <p:cNvSpPr txBox="1"/>
          <p:nvPr>
            <p:ph idx="1" type="body"/>
          </p:nvPr>
        </p:nvSpPr>
        <p:spPr>
          <a:xfrm>
            <a:off x="838200" y="1825625"/>
            <a:ext cx="6024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Muž 75 let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Cena nemovitosti 7 mil. Kč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Jednorázová Renta ve výši 2 mil. Kč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Uvažujeme neměnnou cenu nemovitosti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Nemovitost vlastní klient</a:t>
            </a:r>
            <a:endParaRPr sz="1800"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FINEMO.CZ pouze zástavní právo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38" name="Google Shape;138;g3e17a5497b2_2_0"/>
          <p:cNvSpPr txBox="1"/>
          <p:nvPr>
            <p:ph idx="12" type="sldNum"/>
          </p:nvPr>
        </p:nvSpPr>
        <p:spPr>
          <a:xfrm>
            <a:off x="93141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/>
          <p:nvPr>
            <p:ph type="title"/>
          </p:nvPr>
        </p:nvSpPr>
        <p:spPr>
          <a:xfrm>
            <a:off x="838200" y="181001"/>
            <a:ext cx="10515600" cy="10349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b="1" lang="cs-CZ" sz="4000"/>
              <a:t>LOAN vs. SALE</a:t>
            </a:r>
            <a:endParaRPr sz="4000"/>
          </a:p>
        </p:txBody>
      </p:sp>
      <p:sp>
        <p:nvSpPr>
          <p:cNvPr id="145" name="Google Shape;145;p10"/>
          <p:cNvSpPr txBox="1"/>
          <p:nvPr>
            <p:ph idx="1" type="body"/>
          </p:nvPr>
        </p:nvSpPr>
        <p:spPr>
          <a:xfrm>
            <a:off x="640767" y="1064623"/>
            <a:ext cx="5956663" cy="4728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None/>
            </a:pPr>
            <a:r>
              <a:rPr b="1" lang="cs-CZ" sz="1800"/>
              <a:t>LOAN model 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REVERZNÍ HYPOTÉKA = pravidelně nesplácený, doživotní hypoteční úvěr zajištěný zástavním právem zapsaným v katastru nemovitostí 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FINEMO.CZ předepisuje pouze úroky  + počáteční poplatek za zpracování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Rozdíl mezi úvěrem a hodnotou nemovitosti zbyde na seniora či jeho dědice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Silně regulovaný business</a:t>
            </a:r>
            <a:endParaRPr sz="1800"/>
          </a:p>
          <a:p>
            <a:pPr indent="-228600" lvl="2" marL="11430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ČNB</a:t>
            </a:r>
            <a:endParaRPr sz="1800"/>
          </a:p>
          <a:p>
            <a:pPr indent="-228600" lvl="2" marL="11430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Zákon o spotřebitelském úvěru</a:t>
            </a:r>
            <a:endParaRPr sz="1800"/>
          </a:p>
          <a:p>
            <a:pPr indent="-228600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Poskytuje pouze FINEMO.CZ</a:t>
            </a:r>
            <a:endParaRPr/>
          </a:p>
          <a:p>
            <a:pPr indent="-228600" lvl="1" marL="68580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Nikdy nevlastníme nemovitost</a:t>
            </a:r>
            <a:endParaRPr b="1" sz="1800"/>
          </a:p>
          <a:p>
            <a:pPr indent="-1143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146" name="Google Shape;146;p10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47" name="Google Shape;147;p10"/>
          <p:cNvSpPr txBox="1"/>
          <p:nvPr/>
        </p:nvSpPr>
        <p:spPr>
          <a:xfrm>
            <a:off x="5982665" y="1022312"/>
            <a:ext cx="60747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SALE model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43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Prodej nemovitosti s věcným břemenem dožití ve     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prospěch prodávajícího 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43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V případě nárůstu hodnoty nemovitosti realizuje  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rozdíl kupující, na seniora ani dědice nic nezbyde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43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Problematické je obsáhnout všechna práva v 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rámci věcného břemena užívání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43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Problém v případě exekuce na majetek    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kupujícího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43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Produkt není regulován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430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Poskytují právníci, notáři, podnikatelé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type="title"/>
          </p:nvPr>
        </p:nvSpPr>
        <p:spPr>
          <a:xfrm>
            <a:off x="423447" y="0"/>
            <a:ext cx="11345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</a:pPr>
            <a:r>
              <a:rPr lang="cs-CZ" sz="4000"/>
              <a:t>FINEMO.CZ</a:t>
            </a:r>
            <a:r>
              <a:rPr lang="cs-CZ"/>
              <a:t> – poskytnuté a přijaté úvěry</a:t>
            </a:r>
            <a:endParaRPr/>
          </a:p>
        </p:txBody>
      </p:sp>
      <p:sp>
        <p:nvSpPr>
          <p:cNvPr id="153" name="Google Shape;153;p11"/>
          <p:cNvSpPr txBox="1"/>
          <p:nvPr>
            <p:ph idx="1" type="body"/>
          </p:nvPr>
        </p:nvSpPr>
        <p:spPr>
          <a:xfrm>
            <a:off x="248100" y="1512125"/>
            <a:ext cx="9225900" cy="45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2072"/>
              <a:buNone/>
            </a:pPr>
            <a:r>
              <a:rPr b="1" lang="cs-CZ" sz="2700"/>
              <a:t>Úvěry (k 30.9.2026)</a:t>
            </a:r>
            <a:endParaRPr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Počet smluv celkem                                                                              </a:t>
            </a:r>
            <a:r>
              <a:rPr b="1" lang="cs-CZ" sz="2700"/>
              <a:t>574 ks</a:t>
            </a:r>
            <a:endParaRPr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Celková výše úvěrů                                                                               </a:t>
            </a:r>
            <a:r>
              <a:rPr b="1" lang="cs-CZ" sz="2700"/>
              <a:t>875 mil.</a:t>
            </a:r>
            <a:endParaRPr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Celková hodnota zastavených nemovitostí                                      </a:t>
            </a:r>
            <a:r>
              <a:rPr b="1" lang="cs-CZ" sz="2700"/>
              <a:t>2,628 mld.</a:t>
            </a:r>
            <a:endParaRPr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Průměrné LTV (k ceně nemovitosti v době poskytnutí)                  </a:t>
            </a:r>
            <a:r>
              <a:rPr b="1" lang="cs-CZ" sz="2700"/>
              <a:t>33,3 %</a:t>
            </a:r>
            <a:endParaRPr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Výše zápůjční úrokové sazby pro seniory k 30.6.2025                    </a:t>
            </a:r>
            <a:r>
              <a:rPr b="1" lang="cs-CZ" sz="2700"/>
              <a:t>10,4 % p.a.</a:t>
            </a:r>
            <a:endParaRPr sz="2700"/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2072"/>
              <a:buNone/>
            </a:pPr>
            <a:r>
              <a:t/>
            </a:r>
            <a:endParaRPr sz="2700"/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2072"/>
              <a:buNone/>
            </a:pPr>
            <a:r>
              <a:t/>
            </a:r>
            <a:endParaRPr sz="2700"/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2072"/>
              <a:buNone/>
            </a:pPr>
            <a:r>
              <a:rPr b="1" lang="cs-CZ" sz="2700"/>
              <a:t>Externí zdroje v Kč (k 30.9.2026)</a:t>
            </a:r>
            <a:endParaRPr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Objem majetku ve správě fondu se zvýšil na                                   </a:t>
            </a:r>
            <a:r>
              <a:rPr b="1" lang="cs-CZ" sz="2700"/>
              <a:t> 442,6 mil.</a:t>
            </a:r>
            <a:endParaRPr b="1" sz="2700"/>
          </a:p>
          <a:p>
            <a:pPr indent="-335756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▪"/>
            </a:pPr>
            <a:r>
              <a:rPr lang="cs-CZ" sz="2700"/>
              <a:t>Objem vyčerpaného rámce úvěru, vč. kapitálových úroků            </a:t>
            </a:r>
            <a:r>
              <a:rPr b="1" lang="cs-CZ" sz="2700"/>
              <a:t> 248,34 mil.  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r>
              <a:t/>
            </a:r>
            <a:endParaRPr/>
          </a:p>
        </p:txBody>
      </p:sp>
      <p:sp>
        <p:nvSpPr>
          <p:cNvPr id="154" name="Google Shape;154;p11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155" name="Google Shape;155;p11"/>
          <p:cNvPicPr preferRelativeResize="0"/>
          <p:nvPr/>
        </p:nvPicPr>
        <p:blipFill rotWithShape="1">
          <a:blip r:embed="rId3">
            <a:alphaModFix/>
          </a:blip>
          <a:srcRect b="34734" l="75292" r="532" t="15774"/>
          <a:stretch/>
        </p:blipFill>
        <p:spPr>
          <a:xfrm>
            <a:off x="9383833" y="1512116"/>
            <a:ext cx="2603863" cy="2964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2"/>
          <p:cNvSpPr txBox="1"/>
          <p:nvPr>
            <p:ph type="title"/>
          </p:nvPr>
        </p:nvSpPr>
        <p:spPr>
          <a:xfrm>
            <a:off x="594360" y="243978"/>
            <a:ext cx="10515600" cy="809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</a:pPr>
            <a:r>
              <a:rPr lang="cs-CZ" sz="4000"/>
              <a:t>Úvěry poskytovány v souladu s etikou</a:t>
            </a:r>
            <a:endParaRPr/>
          </a:p>
        </p:txBody>
      </p:sp>
      <p:sp>
        <p:nvSpPr>
          <p:cNvPr id="162" name="Google Shape;162;p52"/>
          <p:cNvSpPr txBox="1"/>
          <p:nvPr>
            <p:ph idx="1" type="body"/>
          </p:nvPr>
        </p:nvSpPr>
        <p:spPr>
          <a:xfrm>
            <a:off x="751573" y="1106905"/>
            <a:ext cx="10515600" cy="4497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b="0" i="0"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Vysoká spokojenost našich klientů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b="1"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Doposud žádná relevantní reklamace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Máme 2 zkušené obchodnice, se kterými máme nastaveny komunikační pravidla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b="1"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Neprodáváme masivně přes poradenské sítě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Máme nastaven „etický marketing“, neobvoláváme klienty, </a:t>
            </a:r>
            <a:r>
              <a:rPr b="1"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klient nás kontaktuje první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Na konci procesu telefonicky ověřujeme, zda bylo klientovi vše obchodnicí vysvětleno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Veškerá komunikace archivována v interním CRM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</a:pPr>
            <a:r>
              <a:rPr b="1" lang="cs-CZ" sz="1800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Nenásilně propagujeme příběhy klientů přes webové stránky, FCB, Youtube</a:t>
            </a:r>
            <a:endParaRPr b="1" sz="1800">
              <a:solidFill>
                <a:srgbClr val="22222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2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64" name="Google Shape;164;p52"/>
          <p:cNvSpPr txBox="1"/>
          <p:nvPr/>
        </p:nvSpPr>
        <p:spPr>
          <a:xfrm>
            <a:off x="1228802" y="5220113"/>
            <a:ext cx="1816997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955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rPr b="1" i="0" lang="cs-CZ" spc="0" sz="1600" u="none" cap="none" strike="noStrike">
                <a:solidFill>
                  <a:srgbClr val="E9946A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Abeceda Renty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„J“ Jistota</a:t>
            </a:r>
            <a:endParaRPr b="1" i="0" spc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52"/>
          <p:cNvSpPr txBox="1"/>
          <p:nvPr/>
        </p:nvSpPr>
        <p:spPr>
          <a:xfrm>
            <a:off x="6235338" y="5220113"/>
            <a:ext cx="2309948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955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Rozhovor s klientem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p. Márovcem</a:t>
            </a:r>
            <a:endParaRPr b="1" i="0" spc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6" name="Google Shape;166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79527" y="4835434"/>
            <a:ext cx="1269275" cy="126927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167" name="Google Shape;167;p5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46716" y="4911544"/>
            <a:ext cx="1193165" cy="119316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1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73" name="Google Shape;173;p51"/>
          <p:cNvSpPr txBox="1"/>
          <p:nvPr>
            <p:ph type="title"/>
          </p:nvPr>
        </p:nvSpPr>
        <p:spPr>
          <a:xfrm>
            <a:off x="727050" y="0"/>
            <a:ext cx="10737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r>
              <a:rPr b="1" lang="cs-CZ" sz="4400"/>
              <a:t>Naši klienti</a:t>
            </a: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74" name="Google Shape;174;p51"/>
          <p:cNvPicPr preferRelativeResize="0"/>
          <p:nvPr/>
        </p:nvPicPr>
        <p:blipFill rotWithShape="1">
          <a:blip r:embed="rId3">
            <a:alphaModFix/>
          </a:blip>
          <a:srcRect b="0" l="3089" r="3950" t="8934"/>
          <a:stretch/>
        </p:blipFill>
        <p:spPr>
          <a:xfrm>
            <a:off x="1444902" y="987742"/>
            <a:ext cx="9302195" cy="4882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"/>
          <p:cNvSpPr txBox="1"/>
          <p:nvPr>
            <p:ph type="title"/>
          </p:nvPr>
        </p:nvSpPr>
        <p:spPr>
          <a:xfrm>
            <a:off x="838200" y="365125"/>
            <a:ext cx="107442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ADE4"/>
              </a:buClr>
              <a:buSzPct val="100000"/>
              <a:buFont typeface="Open Sans SemiBold"/>
              <a:buNone/>
            </a:pPr>
            <a:br>
              <a:rPr b="1" lang="cs-CZ" sz="4400">
                <a:solidFill>
                  <a:srgbClr val="29ADE4"/>
                </a:solidFill>
              </a:rPr>
            </a:br>
            <a:br>
              <a:rPr b="1" lang="cs-CZ" sz="4400">
                <a:solidFill>
                  <a:srgbClr val="29ADE4"/>
                </a:solidFill>
              </a:rPr>
            </a:br>
            <a:r>
              <a:rPr lang="cs-CZ" sz="4400"/>
              <a:t>Renta z nemovitosti </a:t>
            </a:r>
            <a:r>
              <a:rPr lang="cs-CZ" sz="4400"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cs-CZ" sz="4400"/>
              <a:t> využití v ČR a zahraničí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cs-CZ" sz="4400">
                <a:solidFill>
                  <a:srgbClr val="29ADE4"/>
                </a:solidFill>
              </a:rPr>
            </a:br>
            <a:endParaRPr/>
          </a:p>
        </p:txBody>
      </p:sp>
      <p:sp>
        <p:nvSpPr>
          <p:cNvPr id="180" name="Google Shape;180;p14"/>
          <p:cNvSpPr txBox="1"/>
          <p:nvPr>
            <p:ph idx="1" type="body"/>
          </p:nvPr>
        </p:nvSpPr>
        <p:spPr>
          <a:xfrm>
            <a:off x="838200" y="1825625"/>
            <a:ext cx="565839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None/>
            </a:pPr>
            <a:r>
              <a:rPr b="1" lang="cs-CZ" sz="1800"/>
              <a:t>V zahraničí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Nejdříve k pokrytí zvýšení životních nákladů ve stáří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K užívání si života, přestože se snižuje majetek pro dědice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Poté k řešení finančních problémů / dluhů a to jak seniorů tak jejich dětí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>
                <a:solidFill>
                  <a:srgbClr val="E86025"/>
                </a:solidFill>
              </a:rPr>
              <a:t>Nový trend  </a:t>
            </a:r>
            <a:r>
              <a:rPr lang="cs-CZ" sz="1800"/>
              <a:t>- předčasné vyřešení dědictví, peníze darovány za života konkrétním dědicům</a:t>
            </a:r>
            <a:endParaRPr/>
          </a:p>
          <a:p>
            <a:pPr indent="-508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81" name="Google Shape;181;p14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82" name="Google Shape;182;p14"/>
          <p:cNvSpPr txBox="1"/>
          <p:nvPr/>
        </p:nvSpPr>
        <p:spPr>
          <a:xfrm>
            <a:off x="6191794" y="1690688"/>
            <a:ext cx="6114600" cy="3831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Arial"/>
              <a:buNone/>
            </a:pPr>
            <a:r>
              <a:rPr b="1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 České republice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Důstojnější život (lepší jídlo, pití…)	   23,2 %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Užívání života (dovolené…) 		   23,6 %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Zvelebení bydlení 		        	   20,7 %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Splacení dluhu			                   18,8 %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Zdravotní péče			                      4,8 %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Podpora dětí/vnoučat 		                      2,9 %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Předčasné vyřešení dědictví 		      2,9 %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Jinak				                      3,1 %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"/>
          <p:cNvSpPr txBox="1"/>
          <p:nvPr>
            <p:ph type="title"/>
          </p:nvPr>
        </p:nvSpPr>
        <p:spPr>
          <a:xfrm>
            <a:off x="838200" y="193570"/>
            <a:ext cx="10515600" cy="829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b="1" lang="cs-CZ" sz="4000"/>
              <a:t>FINEMO.CZ – od založení po vznik fondu</a:t>
            </a:r>
            <a:endParaRPr sz="4000"/>
          </a:p>
        </p:txBody>
      </p:sp>
      <p:sp>
        <p:nvSpPr>
          <p:cNvPr id="188" name="Google Shape;188;p12"/>
          <p:cNvSpPr txBox="1"/>
          <p:nvPr>
            <p:ph idx="1" type="body"/>
          </p:nvPr>
        </p:nvSpPr>
        <p:spPr>
          <a:xfrm>
            <a:off x="600893" y="1023069"/>
            <a:ext cx="11286308" cy="56764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rPr b="1" lang="cs-CZ" sz="3200"/>
              <a:t>2015</a:t>
            </a:r>
            <a:r>
              <a:rPr lang="cs-CZ" sz="1900"/>
              <a:t>  </a:t>
            </a:r>
            <a:r>
              <a:rPr lang="cs-CZ" sz="3300"/>
              <a:t>založena společnost </a:t>
            </a:r>
            <a:r>
              <a:rPr b="1" lang="cs-CZ" sz="3300"/>
              <a:t>FINEMO Holding s.r.o.</a:t>
            </a:r>
            <a:endParaRPr b="1" sz="3300"/>
          </a:p>
          <a:p>
            <a:pPr indent="-228787" lvl="1" marL="685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Zakladatelé Ing. Marek Rokoský MBA a Ing. Jiří Vránek</a:t>
            </a:r>
            <a:endParaRPr sz="3300"/>
          </a:p>
          <a:p>
            <a:pPr indent="-228787" lvl="1" marL="6858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 dceřiná společnost </a:t>
            </a:r>
            <a:r>
              <a:rPr b="1" lang="cs-CZ" sz="3300"/>
              <a:t>FINEMO.CZ SE </a:t>
            </a:r>
            <a:endParaRPr/>
          </a:p>
          <a:p>
            <a:pPr indent="0" lvl="1" marL="457013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rPr lang="cs-CZ" sz="2900"/>
              <a:t>     (</a:t>
            </a:r>
            <a:r>
              <a:rPr lang="cs-CZ" sz="2600"/>
              <a:t>Obchodní označení Renta z nemovitosti od FINEMO.CZ</a:t>
            </a:r>
            <a:r>
              <a:rPr b="1" lang="cs-CZ" sz="2600"/>
              <a:t>)</a:t>
            </a:r>
            <a:endParaRPr/>
          </a:p>
          <a:p>
            <a:pPr indent="0" lvl="1" marL="457013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rPr b="1" lang="cs-CZ" sz="3200"/>
              <a:t>2018 </a:t>
            </a:r>
            <a:r>
              <a:rPr lang="cs-CZ" sz="1900"/>
              <a:t> </a:t>
            </a:r>
            <a:r>
              <a:rPr lang="cs-CZ" sz="3300"/>
              <a:t>vstup strategického partnera </a:t>
            </a:r>
            <a:r>
              <a:rPr b="1" lang="cs-CZ" sz="3300"/>
              <a:t>JHF Assets s.r.o. </a:t>
            </a:r>
            <a:endParaRPr b="1" sz="2900"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t/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rPr b="1" lang="cs-CZ" sz="3200"/>
              <a:t>26.4.2018</a:t>
            </a:r>
            <a:r>
              <a:rPr b="1" lang="cs-CZ" sz="2900"/>
              <a:t> </a:t>
            </a:r>
            <a:r>
              <a:rPr b="1" lang="cs-CZ" sz="1900"/>
              <a:t> </a:t>
            </a:r>
            <a:r>
              <a:rPr b="1" lang="cs-CZ" sz="3300"/>
              <a:t>licence k poskytování spotřebitelského úvěru</a:t>
            </a:r>
            <a:endParaRPr sz="3600"/>
          </a:p>
          <a:p>
            <a:pPr indent="-228787" lvl="2" marL="1143000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E86025"/>
              </a:buClr>
              <a:buSzPct val="100000"/>
              <a:buChar char="▪"/>
            </a:pPr>
            <a:r>
              <a:rPr b="1" lang="cs-CZ" sz="3300"/>
              <a:t>První a jako jediní v ČR </a:t>
            </a:r>
            <a:r>
              <a:rPr lang="cs-CZ" sz="3300"/>
              <a:t>=&gt; FINEMO.CZ poskytuje reverzní hypotéky</a:t>
            </a:r>
            <a:endParaRPr/>
          </a:p>
          <a:p>
            <a:pPr indent="0" lvl="1" marL="457013" rtl="0" algn="l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t/>
            </a:r>
            <a:endParaRPr sz="3300"/>
          </a:p>
          <a:p>
            <a:pPr indent="0" lvl="0" marL="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rPr b="1" lang="cs-CZ" sz="3600"/>
              <a:t>2020</a:t>
            </a:r>
            <a:r>
              <a:rPr b="1" lang="cs-CZ" sz="1900"/>
              <a:t>  </a:t>
            </a:r>
            <a:r>
              <a:rPr b="1" lang="cs-CZ" sz="3300"/>
              <a:t>vzniká 1.fond reverzních hypoték SICAV, a.s.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220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br>
              <a:rPr lang="cs-CZ" sz="2000">
                <a:solidFill>
                  <a:schemeClr val="dk2"/>
                </a:solidFill>
              </a:rPr>
            </a:br>
            <a:endParaRPr sz="1900">
              <a:solidFill>
                <a:schemeClr val="dk2"/>
              </a:solidFill>
            </a:endParaRPr>
          </a:p>
          <a:p>
            <a:pPr indent="-64135" lvl="0" marL="228600" rtl="0" algn="l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189" name="Google Shape;189;p12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fld id="{00000000-1234-1234-1234-123412341234}" type="slidenum">
              <a:rPr b="0" i="0" lang="cs-CZ" sz="1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0" name="Google Shape;1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9286" y="2794275"/>
            <a:ext cx="26479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92887" y="1350338"/>
            <a:ext cx="2960913" cy="558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02310" y="3856188"/>
            <a:ext cx="1914926" cy="1614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 txBox="1"/>
          <p:nvPr>
            <p:ph type="title"/>
          </p:nvPr>
        </p:nvSpPr>
        <p:spPr>
          <a:xfrm>
            <a:off x="483675" y="-1065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</a:pPr>
            <a:r>
              <a:rPr lang="cs-CZ"/>
              <a:t>Novinky roku 2026</a:t>
            </a:r>
            <a:endParaRPr/>
          </a:p>
        </p:txBody>
      </p:sp>
      <p:sp>
        <p:nvSpPr>
          <p:cNvPr id="198" name="Google Shape;198;p5"/>
          <p:cNvSpPr txBox="1"/>
          <p:nvPr>
            <p:ph idx="1" type="body"/>
          </p:nvPr>
        </p:nvSpPr>
        <p:spPr>
          <a:xfrm>
            <a:off x="296091" y="1219199"/>
            <a:ext cx="11895909" cy="5006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34292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96000"/>
              <a:buChar char="▪"/>
            </a:pPr>
            <a:r>
              <a:rPr lang="cs-CZ" sz="3000">
                <a:solidFill>
                  <a:schemeClr val="dk2"/>
                </a:solidFill>
              </a:rPr>
              <a:t>začlenění společnosti </a:t>
            </a:r>
            <a:r>
              <a:rPr b="1" lang="cs-CZ" sz="3000">
                <a:solidFill>
                  <a:schemeClr val="dk2"/>
                </a:solidFill>
              </a:rPr>
              <a:t>FINEMO Holding s.r.o. </a:t>
            </a:r>
            <a:r>
              <a:rPr lang="cs-CZ" sz="2600">
                <a:solidFill>
                  <a:schemeClr val="dk2"/>
                </a:solidFill>
              </a:rPr>
              <a:t>(jejíž součástí je společnost FINEMO.CZ SE),  </a:t>
            </a:r>
            <a:r>
              <a:rPr lang="cs-CZ">
                <a:solidFill>
                  <a:schemeClr val="dk2"/>
                </a:solidFill>
              </a:rPr>
              <a:t>                                  </a:t>
            </a:r>
            <a:r>
              <a:rPr lang="cs-CZ" sz="3000">
                <a:solidFill>
                  <a:schemeClr val="dk2"/>
                </a:solidFill>
              </a:rPr>
              <a:t>do majetkové struktury fondu formou nepeněžitého vkladu.</a:t>
            </a:r>
            <a:endParaRPr sz="30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</a:endParaRPr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96000"/>
              <a:buNone/>
            </a:pPr>
            <a:r>
              <a:rPr b="1" lang="cs-CZ" sz="3000" u="sng"/>
              <a:t>Pro klienty zůstávají zachovány všechny klíčové charakteristiky fondu:</a:t>
            </a:r>
            <a:endParaRPr sz="3000"/>
          </a:p>
          <a:p>
            <a:pPr indent="0" lvl="0" marL="1143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2857"/>
              <a:buNone/>
            </a:pPr>
            <a:r>
              <a:t/>
            </a:r>
            <a:endParaRPr b="1" u="sng"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2857"/>
              <a:buChar char="▪"/>
            </a:pPr>
            <a:r>
              <a:rPr lang="cs-CZ"/>
              <a:t>výnos fondu v letošním roce dosahuje minimálně </a:t>
            </a:r>
            <a:r>
              <a:rPr b="1" lang="cs-CZ"/>
              <a:t>6,2 % p.a.</a:t>
            </a:r>
            <a:r>
              <a:rPr lang="cs-CZ"/>
              <a:t>,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2857"/>
              <a:buChar char="▪"/>
            </a:pPr>
            <a:r>
              <a:rPr lang="cs-CZ"/>
              <a:t>fond dlouhodobě vykazuje stabilní výsledky hospodaření a od svého vzniku byl každý měsíc ziskový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2857"/>
              <a:buChar char="▪"/>
            </a:pPr>
            <a:r>
              <a:rPr lang="cs-CZ"/>
              <a:t>investice umožňuje odkup invest. akcií bez výstupního poplatku </a:t>
            </a:r>
            <a:r>
              <a:rPr b="1" lang="cs-CZ"/>
              <a:t>s výplatou nejpozději do 3 měsíců,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2857"/>
              <a:buChar char="▪"/>
            </a:pPr>
            <a:r>
              <a:rPr lang="cs-CZ"/>
              <a:t>majetek fondu je tvořen především pohledávkami z reverzních hypoték zajištěnými rezidenčními nemovitostmi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2857"/>
              <a:buChar char="▪"/>
            </a:pPr>
            <a:r>
              <a:rPr lang="cs-CZ"/>
              <a:t>investiční strategie je postavena na segmentu reverzních hypoték, který představuje stabilní a dlouhodobě rostoucí část českého finančního trhu.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2857"/>
              <a:buNone/>
            </a:pPr>
            <a:r>
              <a:t/>
            </a:r>
            <a:endParaRPr/>
          </a:p>
        </p:txBody>
      </p:sp>
      <p:sp>
        <p:nvSpPr>
          <p:cNvPr id="199" name="Google Shape;199;p5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 txBox="1"/>
          <p:nvPr>
            <p:ph type="title"/>
          </p:nvPr>
        </p:nvSpPr>
        <p:spPr>
          <a:xfrm>
            <a:off x="330927" y="1985555"/>
            <a:ext cx="6357256" cy="40800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ADE4"/>
              </a:buClr>
              <a:buSzPts val="4400"/>
              <a:buFont typeface="Arial"/>
              <a:buNone/>
            </a:pPr>
            <a: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cs-CZ" sz="4800">
                <a:solidFill>
                  <a:srgbClr val="29ADE4"/>
                </a:solidFill>
              </a:rPr>
              <a:t>1. fond reverzních  </a:t>
            </a:r>
            <a:br>
              <a:rPr b="1" lang="cs-CZ" sz="4800">
                <a:solidFill>
                  <a:srgbClr val="29ADE4"/>
                </a:solidFill>
              </a:rPr>
            </a:br>
            <a:r>
              <a:rPr b="1" lang="cs-CZ" sz="4800">
                <a:solidFill>
                  <a:srgbClr val="29ADE4"/>
                </a:solidFill>
              </a:rPr>
              <a:t> hypoték SICAV, a.s</a:t>
            </a:r>
            <a:endParaRPr b="1" sz="4800">
              <a:solidFill>
                <a:srgbClr val="29ADE4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"/>
          <p:cNvSpPr txBox="1"/>
          <p:nvPr>
            <p:ph type="title"/>
          </p:nvPr>
        </p:nvSpPr>
        <p:spPr>
          <a:xfrm>
            <a:off x="448650" y="136525"/>
            <a:ext cx="11294700" cy="10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ADE4"/>
              </a:buClr>
              <a:buSzPct val="100000"/>
              <a:buFont typeface="Open Sans SemiBold"/>
              <a:buNone/>
            </a:pPr>
            <a:r>
              <a:rPr b="1" lang="cs-CZ" sz="4400">
                <a:solidFill>
                  <a:srgbClr val="29ADE4"/>
                </a:solidFill>
              </a:rPr>
              <a:t> </a:t>
            </a:r>
            <a:br>
              <a:rPr b="1" lang="cs-CZ" sz="4400">
                <a:solidFill>
                  <a:srgbClr val="29ADE4"/>
                </a:solidFill>
              </a:rPr>
            </a:br>
            <a: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lang="cs-CZ" sz="4400">
                <a:solidFill>
                  <a:srgbClr val="29ADE4"/>
                </a:solidFill>
              </a:rPr>
            </a:br>
            <a:r>
              <a:rPr b="1" lang="cs-CZ" sz="4400"/>
              <a:t>1. fond reverzních hypoték SICAV, a.s. - úvod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10" name="Google Shape;210;p16"/>
          <p:cNvSpPr txBox="1"/>
          <p:nvPr>
            <p:ph idx="1" type="body"/>
          </p:nvPr>
        </p:nvSpPr>
        <p:spPr>
          <a:xfrm>
            <a:off x="512875" y="1062446"/>
            <a:ext cx="11543700" cy="50858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28632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1900"/>
              <a:t>Fond založen za účelem </a:t>
            </a:r>
            <a:r>
              <a:rPr b="1" lang="cs-CZ" sz="1900"/>
              <a:t>zhodnocování prostředků investorů prostřednictvím úvěrů </a:t>
            </a:r>
            <a:r>
              <a:rPr lang="cs-CZ" sz="1900"/>
              <a:t>zajištěných portfoliem reverzních hypoték společnosti FINEMO.CZ</a:t>
            </a:r>
            <a:endParaRPr sz="1900"/>
          </a:p>
          <a:p>
            <a:pPr indent="-241265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1900"/>
              <a:t>Cílem fondu je dosahovat stabilního výnosu 3 % nad 3M PRIBOR </a:t>
            </a:r>
            <a:endParaRPr/>
          </a:p>
          <a:p>
            <a:pPr indent="-241265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1900"/>
              <a:t>Úvěrové tranše poskytnuté z fondu zajištěny zástavními právy k portfoliu pohledávek z reverzních hypoték </a:t>
            </a:r>
            <a:endParaRPr/>
          </a:p>
          <a:p>
            <a:pPr indent="-241265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1900"/>
              <a:t>Výnos fondu generován úrokovým výnosem ze zajištěných úvěrů do společnosti FINEMO.CZ</a:t>
            </a:r>
            <a:endParaRPr/>
          </a:p>
          <a:p>
            <a:pPr indent="-241265" lvl="2" marL="11430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Char char="▪"/>
            </a:pPr>
            <a:r>
              <a:rPr b="1" lang="cs-CZ" sz="1700"/>
              <a:t>Min. výnos z úvěrových smluv mezi fondem a FINEMO.CZ = 6 % p.a.</a:t>
            </a:r>
            <a:endParaRPr/>
          </a:p>
          <a:p>
            <a:pPr indent="-241265" lvl="2" marL="11430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Char char="▪"/>
            </a:pPr>
            <a:r>
              <a:rPr lang="cs-CZ" sz="1700"/>
              <a:t>Smlouvy na úvěrování reverzních hypoték jsou opatřeny </a:t>
            </a:r>
            <a:r>
              <a:rPr b="1" lang="cs-CZ" sz="1700"/>
              <a:t>inflační doložkou</a:t>
            </a:r>
            <a:endParaRPr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1900"/>
              <a:t>Obhospodařovatel i administrátor </a:t>
            </a:r>
            <a:r>
              <a:rPr b="1" lang="cs-CZ" sz="1900"/>
              <a:t>CODYA investiční společnost, a.s.</a:t>
            </a:r>
            <a:endParaRPr sz="1900"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1900"/>
              <a:t>Depozitář </a:t>
            </a:r>
            <a:r>
              <a:rPr b="1" lang="cs-CZ" sz="1900"/>
              <a:t>ČSOB banka</a:t>
            </a:r>
            <a:endParaRPr sz="1900"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1900"/>
              <a:t>Vlastní kapitál fondu při spuštění </a:t>
            </a:r>
            <a:r>
              <a:rPr b="1" lang="cs-CZ" sz="1900"/>
              <a:t>– 20.000.000 Kč ve výkonnostních investičních akciích</a:t>
            </a:r>
            <a:endParaRPr sz="1900"/>
          </a:p>
          <a:p>
            <a:pPr indent="-170815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211" name="Google Shape;211;p16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"/>
          <p:cNvSpPr txBox="1"/>
          <p:nvPr>
            <p:ph type="title"/>
          </p:nvPr>
        </p:nvSpPr>
        <p:spPr>
          <a:xfrm>
            <a:off x="838200" y="365125"/>
            <a:ext cx="10515600" cy="811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b="1" lang="cs-CZ" sz="4511"/>
              <a:t>Investiční přístup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17" name="Google Shape;217;p17"/>
          <p:cNvSpPr txBox="1"/>
          <p:nvPr>
            <p:ph idx="1" type="body"/>
          </p:nvPr>
        </p:nvSpPr>
        <p:spPr>
          <a:xfrm>
            <a:off x="786225" y="1205180"/>
            <a:ext cx="7081500" cy="50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Reverzní hypotéka jako ojedinělá investice v ČR! </a:t>
            </a:r>
            <a:endParaRPr sz="1800"/>
          </a:p>
          <a:p>
            <a:pPr indent="-230346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V zahraničí velmi oblíbený produkt, v ČR se trh tvoří</a:t>
            </a:r>
            <a:endParaRPr/>
          </a:p>
          <a:p>
            <a:pPr indent="-228361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Likvidita prémiových investičních akcií 3 měsíce výstupního poplatku! </a:t>
            </a:r>
            <a:endParaRPr b="1" sz="1800"/>
          </a:p>
          <a:p>
            <a:pPr indent="-228361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Průměrné LTV  financovaných úvěrů do 50 % </a:t>
            </a:r>
            <a:endParaRPr sz="1800"/>
          </a:p>
          <a:p>
            <a:pPr indent="-228361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Nulové výstupní poplatky u prémiových investičních   akcií (PRIA)</a:t>
            </a:r>
            <a:endParaRPr/>
          </a:p>
          <a:p>
            <a:pPr indent="-228361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lang="cs-CZ" sz="1800"/>
              <a:t>Výnos v pásmu 6,2 – 6,5 % p.a. pro rok 2026</a:t>
            </a:r>
            <a:endParaRPr/>
          </a:p>
        </p:txBody>
      </p:sp>
      <p:sp>
        <p:nvSpPr>
          <p:cNvPr id="218" name="Google Shape;218;p17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19" name="Google Shape;219;p17"/>
          <p:cNvPicPr preferRelativeResize="0"/>
          <p:nvPr/>
        </p:nvPicPr>
        <p:blipFill rotWithShape="1">
          <a:blip r:embed="rId3">
            <a:alphaModFix/>
          </a:blip>
          <a:srcRect b="0" l="20773" r="0" t="0"/>
          <a:stretch/>
        </p:blipFill>
        <p:spPr>
          <a:xfrm>
            <a:off x="7104550" y="1043400"/>
            <a:ext cx="5087452" cy="417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"/>
          <p:cNvSpPr txBox="1"/>
          <p:nvPr>
            <p:ph type="title"/>
          </p:nvPr>
        </p:nvSpPr>
        <p:spPr>
          <a:xfrm>
            <a:off x="557349" y="365125"/>
            <a:ext cx="10796451" cy="854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r>
              <a:rPr lang="cs-CZ" sz="4400"/>
              <a:t>Podmínky pro 2026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25" name="Google Shape;225;p18"/>
          <p:cNvSpPr txBox="1"/>
          <p:nvPr>
            <p:ph idx="1" type="body"/>
          </p:nvPr>
        </p:nvSpPr>
        <p:spPr>
          <a:xfrm>
            <a:off x="899160" y="1253331"/>
            <a:ext cx="55887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900"/>
              <a:buFont typeface="Noto Sans Symbols"/>
              <a:buChar char="▪"/>
            </a:pPr>
            <a:r>
              <a:rPr b="1" lang="cs-CZ" sz="1800"/>
              <a:t>Minimální výnos na úrovni 6,2 – 6,5 % p.a. a to pro obě třídy investičních akcií!</a:t>
            </a:r>
            <a:endParaRPr sz="1800"/>
          </a:p>
          <a:p>
            <a:pPr indent="-222250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lang="cs-CZ" sz="1800"/>
              <a:t>Garance je formou redistribuce fondového kapitálu od držitelů výkonnostních investičních akcií fondu (VIA) ve prospěch držitelů prioritních investičních akcií fondu (PIA), a to až do výše fondového kapitálu VIA. </a:t>
            </a:r>
            <a:endParaRPr sz="1800"/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900"/>
              <a:buFont typeface="Noto Sans Symbols"/>
              <a:buChar char="▪"/>
            </a:pPr>
            <a:r>
              <a:rPr b="1" lang="cs-CZ" sz="1800"/>
              <a:t>Max. výnos omezen shora na 6,5 % p.a. </a:t>
            </a:r>
            <a:endParaRPr b="1" sz="1800">
              <a:solidFill>
                <a:srgbClr val="FF0000"/>
              </a:solidFill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ts val="1900"/>
              <a:buFont typeface="Noto Sans Symbols"/>
              <a:buChar char="▪"/>
            </a:pPr>
            <a:r>
              <a:rPr b="1" lang="cs-CZ" sz="1800"/>
              <a:t>Podmínky platné od 1.1.2026 – 31.12.2026</a:t>
            </a:r>
            <a:endParaRPr sz="1800"/>
          </a:p>
          <a:p>
            <a:pPr indent="-5080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226" name="Google Shape;226;p18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7" name="Google Shape;22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3483" y="365125"/>
            <a:ext cx="4037936" cy="5708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1"/>
          <p:cNvSpPr txBox="1"/>
          <p:nvPr>
            <p:ph type="title"/>
          </p:nvPr>
        </p:nvSpPr>
        <p:spPr>
          <a:xfrm>
            <a:off x="550817" y="169498"/>
            <a:ext cx="10515600" cy="819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b="1" lang="cs-CZ" sz="4000"/>
              <a:t>Zajištění úvěrů - porovnání s HZL</a:t>
            </a:r>
            <a:endParaRPr sz="4000"/>
          </a:p>
        </p:txBody>
      </p:sp>
      <p:sp>
        <p:nvSpPr>
          <p:cNvPr id="233" name="Google Shape;233;p21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6365966" y="1184366"/>
            <a:ext cx="5486400" cy="50945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900"/>
              <a:buFont typeface="Arial"/>
              <a:buNone/>
            </a:pPr>
            <a:r>
              <a:rPr b="1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1. fond reverzních hypoték SICAV, a.s.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Podkladové aktivum = reverzní hypotéky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Max. LTV úvěrů 50 %</a:t>
            </a:r>
            <a:endParaRPr b="1" i="0" spc="0" sz="1600" u="none" cap="none" strike="sngStrik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 kvalifikované investory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Investiční horizont 3 roky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1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Cílený stabilní výnos na úrovni 6,5 % p.a. (pro rok 2026)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Výnos nekoreluje s vývojem cen nemovitostí nebo vývojem na kapitálových trzích trzích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Char char="▪"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Výnos koreluje s inflací – inflační doložky ve smlouvách na financování reverzních hypoték</a:t>
            </a:r>
            <a:endParaRPr b="0" i="0" spc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2872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ts val="1700"/>
              <a:buFont typeface="Arial"/>
              <a:buNone/>
            </a:pPr>
            <a:r>
              <a:t/>
            </a:r>
            <a:endParaRPr b="0" i="0" spc="0" sz="17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28777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1700"/>
              <a:buFont typeface="Noto Sans Symbols"/>
              <a:buNone/>
            </a:pPr>
            <a:r>
              <a:t/>
            </a:r>
            <a:endParaRPr b="0" i="0" spc="0" sz="17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" name="Google Shape;235;p21"/>
          <p:cNvSpPr txBox="1"/>
          <p:nvPr>
            <p:ph idx="1" type="body"/>
          </p:nvPr>
        </p:nvSpPr>
        <p:spPr>
          <a:xfrm>
            <a:off x="478971" y="1184366"/>
            <a:ext cx="5947955" cy="5171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rPr b="1" lang="cs-CZ" sz="3300"/>
              <a:t>Hypotéční zástavní listy (ČS, ČSOB)</a:t>
            </a:r>
            <a:endParaRPr sz="3300"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Podkladové aktivum = hypotéky</a:t>
            </a:r>
            <a:endParaRPr sz="3300"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3300">
                <a:solidFill>
                  <a:srgbClr val="000000"/>
                </a:solidFill>
              </a:rPr>
              <a:t>Max. LTV úvěrů 70 %</a:t>
            </a:r>
            <a:endParaRPr b="1" sz="3300" strike="sngStrike">
              <a:solidFill>
                <a:srgbClr val="000000"/>
              </a:solidFill>
            </a:endParaRPr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Standardně pro institucionální klienty</a:t>
            </a:r>
            <a:endParaRPr sz="3300"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Pevně stanovená doba </a:t>
            </a:r>
            <a:endParaRPr sz="3300"/>
          </a:p>
          <a:p>
            <a:pPr indent="-228632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lang="cs-CZ" sz="3300"/>
              <a:t>Aktuální výnos na úrovni 2 % p.a. </a:t>
            </a:r>
            <a:endParaRPr sz="3300"/>
          </a:p>
          <a:p>
            <a:pPr indent="-228696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HZL s fixním nebo variabilním kupónem</a:t>
            </a:r>
            <a:endParaRPr sz="3300"/>
          </a:p>
          <a:p>
            <a:pPr indent="-228696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Výnos do splatnosti je závislý na úrokových sazbách a aktuální ceně</a:t>
            </a:r>
            <a:endParaRPr sz="3300"/>
          </a:p>
          <a:p>
            <a:pPr indent="-228696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Výnos není přímo ovlivněn cenou nemovitostí nebo vývojem na kapitálových trzích</a:t>
            </a:r>
            <a:endParaRPr sz="3300"/>
          </a:p>
          <a:p>
            <a:pPr indent="-228696" lvl="1" marL="685800" rtl="0" algn="l">
              <a:lnSpc>
                <a:spcPct val="120000"/>
              </a:lnSpc>
              <a:spcBef>
                <a:spcPts val="11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lang="cs-CZ" sz="3300"/>
              <a:t>Jedná se o jednu z nejbezpečnějších forem investování – zdroj: www.csas.cz</a:t>
            </a:r>
            <a:endParaRPr sz="3300"/>
          </a:p>
          <a:p>
            <a:pPr indent="-130810" lvl="0" marL="2286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 txBox="1"/>
          <p:nvPr>
            <p:ph type="title"/>
          </p:nvPr>
        </p:nvSpPr>
        <p:spPr>
          <a:xfrm>
            <a:off x="687977" y="365125"/>
            <a:ext cx="10885714" cy="6450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b="1" lang="cs-CZ" sz="4400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cs-CZ" sz="4400"/>
            </a:br>
            <a:r>
              <a:rPr lang="cs-CZ" sz="4400"/>
              <a:t>Vývoj hodnoty </a:t>
            </a:r>
            <a:r>
              <a:rPr lang="cs-CZ" sz="4400"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cs-CZ" sz="4400"/>
              <a:t> srovnání </a:t>
            </a:r>
            <a:r>
              <a:rPr lang="cs-CZ"/>
              <a:t>s </a:t>
            </a:r>
            <a:r>
              <a:rPr lang="cs-CZ" sz="4400"/>
              <a:t>nemovit. fondy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41" name="Google Shape;241;p22"/>
          <p:cNvSpPr txBox="1"/>
          <p:nvPr>
            <p:ph idx="1" type="body"/>
          </p:nvPr>
        </p:nvSpPr>
        <p:spPr>
          <a:xfrm>
            <a:off x="838200" y="1116904"/>
            <a:ext cx="5257800" cy="49725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Arial"/>
              <a:buNone/>
            </a:pPr>
            <a:r>
              <a:rPr b="1" i="0" lang="cs-CZ" sz="2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Nemovitostní fondy</a:t>
            </a:r>
            <a:endParaRPr sz="2100"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Podkladové aktivum - nemovitosti 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Kanceláře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Shopping centra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Skladové prostory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Byty</a:t>
            </a:r>
            <a:endParaRPr sz="2100"/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Pro kvalifikované investory</a:t>
            </a:r>
            <a:endParaRPr sz="2100"/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i="0" lang="cs-CZ" sz="2100" u="none" cap="none" strike="noStrike">
                <a:solidFill>
                  <a:srgbClr val="000000"/>
                </a:solidFill>
              </a:rPr>
              <a:t>Investiční horizont 5 let</a:t>
            </a:r>
            <a:endParaRPr sz="2100"/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Výnos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přímo ovlivněn cenou nemovitostí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riziko přecenění při negativním vývoji na trhu či poklesu cen nemovitostí</a:t>
            </a:r>
            <a:endParaRPr sz="2100"/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100" u="none" cap="none" strike="noStrike">
                <a:solidFill>
                  <a:srgbClr val="000000"/>
                </a:solidFill>
              </a:rPr>
              <a:t>částečně korelován s vývojem kapitálových trhů</a:t>
            </a:r>
            <a:endParaRPr sz="21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242" name="Google Shape;242;p22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43" name="Google Shape;243;p22"/>
          <p:cNvSpPr txBox="1"/>
          <p:nvPr/>
        </p:nvSpPr>
        <p:spPr>
          <a:xfrm>
            <a:off x="6067871" y="1116904"/>
            <a:ext cx="6492588" cy="56045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Open Sans"/>
              <a:buNone/>
            </a:pPr>
            <a:r>
              <a:rPr b="1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1. fond reverzních hypoték SICAV, a.s.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Podkladové aktivum – reverzní hypotéky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Zajištěné pohledávky, RPSN cca 10 % p.a.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1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Průměrné LTV max. 50 %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Rodinné domy nebo byty, po celé ČR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Zástavní právo v katastru nemovitostí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Pro kvalifikované investory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1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Investiční horizont 3 roky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Výnos 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Nekoreluje s vývojem cen nemov. nebo vývojem na     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kapitálových trzích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0160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600"/>
              <a:buFont typeface="Noto Sans Symbols"/>
              <a:buChar char="▪"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koreluje s inflací – inflační doložky ve smlouvách na    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355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pc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financování reverzních hypoték</a:t>
            </a:r>
            <a:endParaRPr b="0" i="0" spc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1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1800"/>
              <a:buFont typeface="Noto Sans Symbols"/>
              <a:buNone/>
            </a:pPr>
            <a:r>
              <a:t/>
            </a:r>
            <a:endParaRPr b="0" i="0" spc="0" sz="1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 txBox="1"/>
          <p:nvPr>
            <p:ph type="title"/>
          </p:nvPr>
        </p:nvSpPr>
        <p:spPr>
          <a:xfrm>
            <a:off x="620486" y="136525"/>
            <a:ext cx="10515600" cy="15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Open Sans SemiBold"/>
              <a:buNone/>
            </a:pPr>
            <a:r>
              <a:rPr lang="cs-CZ" sz="4000"/>
              <a:t>Transparentní a unikátní koncept</a:t>
            </a:r>
            <a:endParaRPr/>
          </a:p>
        </p:txBody>
      </p:sp>
      <p:sp>
        <p:nvSpPr>
          <p:cNvPr id="249" name="Google Shape;249;p23"/>
          <p:cNvSpPr txBox="1"/>
          <p:nvPr>
            <p:ph idx="1" type="body"/>
          </p:nvPr>
        </p:nvSpPr>
        <p:spPr>
          <a:xfrm>
            <a:off x="838200" y="1497874"/>
            <a:ext cx="10515600" cy="4679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i="0" lang="cs-CZ" sz="1800" u="none" cap="none" strike="noStrike">
                <a:solidFill>
                  <a:srgbClr val="000000"/>
                </a:solidFill>
              </a:rPr>
              <a:t>Vysoká míra zajištění pohledávkami </a:t>
            </a:r>
            <a:r>
              <a:rPr b="1" i="0" lang="cs-CZ" sz="1800" u="none" cap="none" strike="noStrike">
                <a:solidFill>
                  <a:srgbClr val="000000"/>
                </a:solidFill>
                <a:latin typeface="Mangal"/>
                <a:ea typeface="Mangal"/>
                <a:cs typeface="Mangal"/>
                <a:sym typeface="Mangal"/>
              </a:rPr>
              <a:t>–</a:t>
            </a:r>
            <a:r>
              <a:rPr b="1" i="0" lang="cs-CZ" sz="1800" u="none" cap="none" strike="noStrike">
                <a:solidFill>
                  <a:srgbClr val="000000"/>
                </a:solidFill>
              </a:rPr>
              <a:t> reverzními hypotékami</a:t>
            </a:r>
            <a:endParaRPr/>
          </a:p>
          <a:p>
            <a:pPr indent="-228600" lvl="1" marL="685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Reverzní hypotéky jsou zajištěny zástavním právem zapsaným v katastru nemovitostí</a:t>
            </a:r>
            <a:endParaRPr/>
          </a:p>
          <a:p>
            <a:pPr indent="-228600" lvl="1" marL="685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Průměrné </a:t>
            </a:r>
            <a:r>
              <a:rPr b="1" i="0" lang="cs-CZ" sz="1800" u="none" cap="none" strike="noStrike">
                <a:solidFill>
                  <a:srgbClr val="000000"/>
                </a:solidFill>
              </a:rPr>
              <a:t>LTV financovaných reverzních hypoték je cca 30 %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i="0" lang="cs-CZ" sz="1800" u="none" cap="none" strike="noStrike">
                <a:solidFill>
                  <a:srgbClr val="000000"/>
                </a:solidFill>
              </a:rPr>
              <a:t>Transparentnost</a:t>
            </a:r>
            <a:endParaRPr/>
          </a:p>
          <a:p>
            <a:pPr indent="-228600" lvl="1" marL="685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Financování poskytování spotřebitelských úvěrů = reverzních hypoték společnosti FINEMO.CZ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 </a:t>
            </a:r>
            <a:r>
              <a:rPr b="1" i="0" lang="cs-CZ" sz="1800" u="none" cap="none" strike="noStrike">
                <a:solidFill>
                  <a:srgbClr val="000000"/>
                </a:solidFill>
              </a:rPr>
              <a:t>Unikátní koncept</a:t>
            </a:r>
            <a:endParaRPr/>
          </a:p>
          <a:p>
            <a:pPr indent="-228600" lvl="1" marL="685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Jako jediní na trhu nabízíme možnost podílet se na výnosech z reverzních hypoték </a:t>
            </a:r>
            <a:endParaRPr/>
          </a:p>
          <a:p>
            <a:pPr indent="-228600" lvl="2" marL="11430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Diverzifikované portfolio reverzních hypoték po celé ČR, </a:t>
            </a:r>
            <a:r>
              <a:rPr b="1" i="0" lang="cs-CZ" sz="1800" u="none" cap="none" strike="noStrike">
                <a:solidFill>
                  <a:srgbClr val="000000"/>
                </a:solidFill>
              </a:rPr>
              <a:t>výnos cca 10 % p.a., </a:t>
            </a:r>
            <a:r>
              <a:rPr b="0" i="0" lang="cs-CZ" sz="1800" u="none" cap="none" strike="noStrike">
                <a:solidFill>
                  <a:srgbClr val="000000"/>
                </a:solidFill>
              </a:rPr>
              <a:t>průměrná délka úvěru 15 let</a:t>
            </a:r>
            <a:endParaRPr/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1" i="0" lang="cs-CZ" sz="1800" u="none" cap="none" strike="noStrike">
                <a:solidFill>
                  <a:srgbClr val="000000"/>
                </a:solidFill>
              </a:rPr>
              <a:t>Vývoj hodnoty investice není přímo závislý na hodnotě nemovitostí</a:t>
            </a:r>
            <a:endParaRPr/>
          </a:p>
          <a:p>
            <a:pPr indent="-228600" lvl="1" marL="685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1800" u="none" cap="none" strike="noStrike">
                <a:solidFill>
                  <a:srgbClr val="000000"/>
                </a:solidFill>
              </a:rPr>
              <a:t>Fond je schopen realizovat výnos i při 10 % - 20 % poklesu cen nemovitostí</a:t>
            </a:r>
            <a:endParaRPr b="1" i="0" sz="1800" u="none" cap="none" strike="noStrike">
              <a:solidFill>
                <a:srgbClr val="000000"/>
              </a:solidFill>
            </a:endParaRPr>
          </a:p>
          <a:p>
            <a:pPr indent="-87629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400"/>
          </a:p>
        </p:txBody>
      </p:sp>
      <p:sp>
        <p:nvSpPr>
          <p:cNvPr id="250" name="Google Shape;250;p23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4"/>
          <p:cNvSpPr txBox="1"/>
          <p:nvPr>
            <p:ph type="title"/>
          </p:nvPr>
        </p:nvSpPr>
        <p:spPr>
          <a:xfrm>
            <a:off x="184175" y="-119175"/>
            <a:ext cx="11169600" cy="15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 SemiBold"/>
              <a:buNone/>
            </a:pPr>
            <a:br>
              <a:rPr lang="cs-CZ" sz="4400"/>
            </a:br>
            <a:r>
              <a:rPr lang="cs-CZ" sz="4400"/>
              <a:t>Reporting 1. fondu reverzních hypoték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56" name="Google Shape;256;p24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57" name="Google Shape;257;p24"/>
          <p:cNvSpPr txBox="1"/>
          <p:nvPr/>
        </p:nvSpPr>
        <p:spPr>
          <a:xfrm>
            <a:off x="4616462" y="3013500"/>
            <a:ext cx="341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Aktuální data neleznete 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s-CZ" spc="0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vždy na stránkách: </a:t>
            </a:r>
            <a:r>
              <a:rPr b="1" i="0" lang="cs-CZ" spc="0" sz="1600" u="sng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www.fondreverznichhypotek.cz</a:t>
            </a:r>
            <a:endParaRPr b="1" i="0" spc="0" sz="1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007" y="1048476"/>
            <a:ext cx="3416100" cy="4829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32895" y="1048476"/>
            <a:ext cx="3503919" cy="4953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df4daba632_0_7"/>
          <p:cNvSpPr txBox="1"/>
          <p:nvPr>
            <p:ph type="title"/>
          </p:nvPr>
        </p:nvSpPr>
        <p:spPr>
          <a:xfrm>
            <a:off x="568882" y="67800"/>
            <a:ext cx="10866168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ADE4"/>
              </a:buClr>
              <a:buSzPts val="4400"/>
              <a:buFont typeface="Open Sans SemiBold"/>
              <a:buNone/>
            </a:pPr>
            <a:r>
              <a:rPr lang="cs-CZ">
                <a:solidFill>
                  <a:srgbClr val="29ADE4"/>
                </a:solidFill>
              </a:rPr>
              <a:t>Sledujte nás online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265" name="Google Shape;265;g2df4daba632_0_7"/>
          <p:cNvSpPr txBox="1"/>
          <p:nvPr>
            <p:ph idx="12" type="sldNum"/>
          </p:nvPr>
        </p:nvSpPr>
        <p:spPr>
          <a:xfrm>
            <a:off x="9314165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66" name="Google Shape;266;g2df4daba632_0_7"/>
          <p:cNvSpPr txBox="1"/>
          <p:nvPr/>
        </p:nvSpPr>
        <p:spPr>
          <a:xfrm>
            <a:off x="4647662" y="5213616"/>
            <a:ext cx="3481682" cy="644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Rozhovor se zakladateli</a:t>
            </a:r>
            <a:endParaRPr b="0" i="0" spc="0" sz="160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0955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t/>
            </a:r>
            <a:endParaRPr b="1" i="0" spc="0" sz="1800" u="none" cap="none" strike="noStrike">
              <a:solidFill>
                <a:srgbClr val="22222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209550" lvl="0" marL="228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t/>
            </a:r>
            <a:endParaRPr b="1" i="0" spc="0" sz="1800" u="sng" cap="none" strike="noStrike">
              <a:solidFill>
                <a:srgbClr val="22222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pic>
        <p:nvPicPr>
          <p:cNvPr id="267" name="Google Shape;267;g2df4daba632_0_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01656" y="3283721"/>
            <a:ext cx="4593018" cy="2027133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8" name="Google Shape;268;g2df4daba632_0_7"/>
          <p:cNvSpPr txBox="1"/>
          <p:nvPr/>
        </p:nvSpPr>
        <p:spPr>
          <a:xfrm>
            <a:off x="530189" y="5396619"/>
            <a:ext cx="273810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9550" lvl="0" marL="228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Náš Youtube kanál</a:t>
            </a:r>
            <a:endParaRPr b="1" i="0" spc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Obrázky Youtube Play – procházejte fotografie, vektory a ..." id="269" name="Google Shape;269;g2df4daba632_0_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48581" y="3963727"/>
            <a:ext cx="501317" cy="349976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2df4daba632_0_7"/>
          <p:cNvSpPr txBox="1"/>
          <p:nvPr/>
        </p:nvSpPr>
        <p:spPr>
          <a:xfrm>
            <a:off x="9225529" y="5396619"/>
            <a:ext cx="2436282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9550" lvl="0" marL="228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ts val="300"/>
              <a:buFont typeface="Noto Sans Symbols"/>
              <a:buNone/>
            </a:pPr>
            <a:r>
              <a:rPr b="1" i="0" lang="cs-CZ" spc="0" sz="1600" u="none" cap="none" strike="noStrike">
                <a:solidFill>
                  <a:schemeClr val="accent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    webové stránky</a:t>
            </a:r>
            <a:endParaRPr b="1" i="0" spc="0" sz="1600" u="none" cap="none" strike="noStrike">
              <a:solidFill>
                <a:schemeClr val="accent2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1" name="Google Shape;271;g2df4daba632_0_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21566" r="0" t="0"/>
          <a:stretch/>
        </p:blipFill>
        <p:spPr>
          <a:xfrm>
            <a:off x="244024" y="3255263"/>
            <a:ext cx="3294043" cy="20840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2df4daba632_0_7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2df4daba632_0_7"/>
          <p:cNvSpPr/>
          <p:nvPr/>
        </p:nvSpPr>
        <p:spPr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Play Button PNG Transparent Images | PNG All" id="274" name="Google Shape;274;g2df4daba632_0_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lay Button PNG Transparent Images | PNG All" id="275" name="Google Shape;275;g2df4daba632_0_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08760" y="3963727"/>
            <a:ext cx="473768" cy="473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 Button PNG Transparent Images | PNG All" id="276" name="Google Shape;276;g2df4daba632_0_7">
            <a:hlinkClick r:id="rId11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859116" y="4060403"/>
            <a:ext cx="473768" cy="473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2df4daba632_0_7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738417" y="3276600"/>
            <a:ext cx="3131366" cy="20627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y Button PNG Transparent Images | PNG All" id="278" name="Google Shape;278;g2df4daba632_0_7">
            <a:hlinkClick r:id="rId14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206786" y="4043931"/>
            <a:ext cx="473768" cy="473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2df4daba632_0_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791097" y="1300671"/>
            <a:ext cx="6609806" cy="162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/>
          <p:nvPr>
            <p:ph type="title"/>
          </p:nvPr>
        </p:nvSpPr>
        <p:spPr>
          <a:xfrm>
            <a:off x="838200" y="192825"/>
            <a:ext cx="10515600" cy="11797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br>
              <a:rPr b="1" lang="cs-CZ" sz="4400">
                <a:latin typeface="Arial"/>
                <a:ea typeface="Arial"/>
                <a:cs typeface="Arial"/>
                <a:sym typeface="Arial"/>
              </a:rPr>
            </a:br>
            <a:r>
              <a:rPr b="1" lang="cs-CZ" sz="4400"/>
              <a:t>Budeme se těšit na osobní setkání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85" name="Google Shape;285;p28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86" name="Google Shape;286;p28"/>
          <p:cNvSpPr txBox="1"/>
          <p:nvPr/>
        </p:nvSpPr>
        <p:spPr>
          <a:xfrm>
            <a:off x="609600" y="778912"/>
            <a:ext cx="3636541" cy="5325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ADE4"/>
              </a:buClr>
              <a:buSzPts val="1300"/>
              <a:buFont typeface="Calibri"/>
              <a:buNone/>
            </a:pP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0" spc="0" sz="1300" u="none" cap="none" strike="noStrike">
              <a:solidFill>
                <a:srgbClr val="29ADE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</a:pPr>
            <a:r>
              <a:rPr b="0" i="0" lang="cs-CZ" spc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 studiu na VŠE v Praze pracoval 10 let na rozličných manažerských pozicích v bankovním sektoru jak v ČR, tak v zahraničí. V roce 2011 založil poradenskou společnost KRC partners, kterou v roce 2015 prodal, aby se mohl opět vrátit do světa financí a mohl založit společně s Jiřím Vránkem společnost FINEMO.CZ SE. Své zkušenosti získané v sektoru financí a realit plně soustředí na řízení společnosti FINEMO.CZ.</a:t>
            </a:r>
            <a:br>
              <a:rPr b="0" i="0" lang="cs-CZ" spc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cs-CZ" spc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cs-CZ" spc="0" sz="1300" u="none" cap="none" strike="noStrike">
                <a:solidFill>
                  <a:srgbClr val="29ADE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Ing. Marek Rokoský MBA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b="1" i="0" lang="cs-CZ" spc="0" sz="1300" u="none" cap="none" strike="noStrike">
                <a:solidFill>
                  <a:srgbClr val="29ADE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spoluzakladatel FINEMO.CZ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b="1" i="0" lang="cs-CZ" spc="0" sz="1300" u="sng" cap="none" strike="noStrike">
                <a:solidFill>
                  <a:srgbClr val="29ADE4"/>
                </a:solidFill>
                <a:latin typeface="Open Sans SemiBold"/>
                <a:ea typeface="Open Sans SemiBold"/>
                <a:cs typeface="Open Sans SemiBold"/>
                <a:sym typeface="Open San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rokosky@finemo.cz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b="1" i="0" lang="cs-CZ" spc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+420 602 535 717</a:t>
            </a:r>
            <a:r>
              <a:rPr b="1" i="0" lang="cs-CZ" spc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i="0" lang="cs-CZ" spc="0" sz="1300" u="none" cap="none" strike="noStrike">
                <a:solidFill>
                  <a:srgbClr val="29ADE4"/>
                </a:solidFill>
                <a:latin typeface="Calibri"/>
                <a:ea typeface="Calibri"/>
                <a:cs typeface="Calibri"/>
                <a:sym typeface="Calibri"/>
              </a:rPr>
              <a:t>	 	</a:t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nímek obrazovky 2020-09-28 v 20.16.26.png" id="287" name="Google Shape;2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4516" y="1107156"/>
            <a:ext cx="1487264" cy="1624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inemo.cz/wp-content/uploads/2016/06/linkedIn-e1464806869130.png" id="288" name="Google Shape;288;p28">
            <a:hlinkClick r:id="rId5"/>
          </p:cNvPr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35978" y="1518390"/>
            <a:ext cx="511258" cy="5112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inemo.cz/wp-content/uploads/2016/06/linkedIn-e1464806869130.png" id="289" name="Google Shape;289;p28">
            <a:hlinkClick r:id="rId7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48864" y="1518390"/>
            <a:ext cx="511258" cy="5112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inemo.cz/wp-content/uploads/2016/06/linkedIn-e1464806869130.png" id="290" name="Google Shape;290;p28">
            <a:hlinkClick r:id="rId8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42542" y="1518390"/>
            <a:ext cx="511258" cy="5112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nímek obrazovky 2020-09-28 v 20.16.18.png" id="291" name="Google Shape;291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98266" y="1107156"/>
            <a:ext cx="1458207" cy="16185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nímek obrazovky 2020-09-28 v 20.16.09.png" id="292" name="Google Shape;292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58374" y="1107156"/>
            <a:ext cx="1463698" cy="161856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8"/>
          <p:cNvSpPr txBox="1"/>
          <p:nvPr/>
        </p:nvSpPr>
        <p:spPr>
          <a:xfrm>
            <a:off x="4394363" y="2734425"/>
            <a:ext cx="3636541" cy="3493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pc="0" sz="13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Po studiu financí na VŠE v Praze a civilní službě v nemocnici měl celkem 15 let na starost controlling nejdříve ve stavební spořitelně, potom v celé finanční skupině Wüstenrot. Kromě toho se výrazně podílel na vybudování a řízení oblastí řízení rizik, produktového managementu a strategického řízení. V roce 2015 založil společně s Markem Rokoským společnost FINEMO.CZ SE. Své zkušenosti získané v sektoru financí a realit plně soustředí na řízení společnosti FINEMO.CZ.</a:t>
            </a:r>
            <a:endParaRPr b="0" i="0" spc="0" sz="13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pc="0" sz="1300" u="none" cap="none" strike="noStrike">
              <a:solidFill>
                <a:srgbClr val="29ADE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  <a:t>Ing. Jiří Vránek</a:t>
            </a:r>
            <a:endParaRPr b="1" i="0" spc="0" sz="1300" u="none" cap="none" strike="noStrike">
              <a:solidFill>
                <a:srgbClr val="29ADE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  <a:t>spoluzakladatel FINEMO.CZ 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cs-CZ" spc="0" sz="1300" u="sng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vranek@finemo.cz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cs-CZ" spc="0" sz="13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+420 608 172 992</a:t>
            </a:r>
            <a:endParaRPr b="0" i="0" spc="0" sz="13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" name="Google Shape;294;p28"/>
          <p:cNvSpPr txBox="1"/>
          <p:nvPr/>
        </p:nvSpPr>
        <p:spPr>
          <a:xfrm>
            <a:off x="8030904" y="2734425"/>
            <a:ext cx="37158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Po studiu VŠE v Praze má za sebou 16 let praxe na finančních trzích v ČR. Patří k průkopníkům služby placeného investičního poradenství. Během své praxe si na trhu vybudoval velmi silné renomé, díky kterému jeho služeb využívají i institucionální a top afluentní investoři. Projekt </a:t>
            </a: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FINEMO.CZ</a:t>
            </a: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Pavla nadchl a pomáhal s jeho zainvestováním od roku 2017. V roce 2019 koupil podíl ve společnosti </a:t>
            </a: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FINEMO.CZ</a:t>
            </a: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a osobně se zapojil do rozvoje jak </a:t>
            </a: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FINEMO.CZ</a:t>
            </a:r>
            <a:r>
              <a:rPr b="0" i="0" lang="cs-CZ" spc="0" sz="13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 SE, tak sesterského 1. fondu reverzních hypoték. </a:t>
            </a:r>
            <a:endParaRPr b="0" i="0" spc="0" sz="15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pc="0" sz="1300" u="none" cap="none" strike="noStrike">
              <a:solidFill>
                <a:srgbClr val="29ADE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  <a:t>Ing. Pavel Jíša		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  <a:t>partner  FINEMO.CZ 	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cs-CZ" spc="0" sz="1300" u="sng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jisa@finemo.cz</a:t>
            </a:r>
            <a:br>
              <a:rPr b="1" i="0" lang="cs-CZ" spc="0" sz="1300" u="none" cap="none" strike="noStrike">
                <a:solidFill>
                  <a:srgbClr val="29ADE4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cs-CZ" spc="0" sz="13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+420 728 943 207</a:t>
            </a:r>
            <a:endParaRPr b="0" i="0" spc="0" sz="13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0"/>
          <p:cNvSpPr txBox="1"/>
          <p:nvPr>
            <p:ph type="title"/>
          </p:nvPr>
        </p:nvSpPr>
        <p:spPr>
          <a:xfrm>
            <a:off x="838200" y="170100"/>
            <a:ext cx="10515600" cy="10175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Open Sans SemiBold"/>
              <a:buNone/>
            </a:pPr>
            <a:br>
              <a:rPr lang="cs-CZ" sz="4000"/>
            </a:br>
            <a:r>
              <a:rPr lang="cs-CZ" sz="4444"/>
              <a:t>Upozornění</a:t>
            </a:r>
            <a:br>
              <a:rPr b="1" lang="cs-CZ" sz="4400">
                <a:solidFill>
                  <a:srgbClr val="29ADE4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300" name="Google Shape;300;p30"/>
          <p:cNvSpPr txBox="1"/>
          <p:nvPr>
            <p:ph idx="1" type="body"/>
          </p:nvPr>
        </p:nvSpPr>
        <p:spPr>
          <a:xfrm>
            <a:off x="661850" y="998483"/>
            <a:ext cx="11295000" cy="5357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11557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600" u="none" cap="none" strike="noStrike">
                <a:solidFill>
                  <a:srgbClr val="000000"/>
                </a:solidFill>
              </a:rPr>
              <a:t>  1. fond reverzních hypoték SICAV, a. je fondem kvalifikovaných investorů dle zákona č. 240/2013 Sb., o investičních společnostech a investičních fondech, jeho akcionářem se může stát výhradně kvalifikovaný investor dle paragrafu 272 tohoto zákona. Správce upozorňuje investory, že hodnota investice do fondu může klesat i stoupat a návratnost původně investované částky není zaručena. Výkonnost fondu v předchozích obdobích nezaručuje stejnou nebo vyšší výkonnost v budoucnu.</a:t>
            </a:r>
            <a:endParaRPr b="0" i="0" sz="26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</a:endParaRPr>
          </a:p>
          <a:p>
            <a:pPr indent="-11557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600" u="none" cap="none" strike="noStrike">
                <a:solidFill>
                  <a:srgbClr val="000000"/>
                </a:solidFill>
              </a:rPr>
              <a:t>   Sdělení klíčových informací fondu (KID) je k dispozici na </a:t>
            </a:r>
            <a:r>
              <a:rPr b="0" i="0" lang="cs-CZ" sz="2600" u="sng" cap="none" strike="noStrike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https://www.codyainvest.cz/nase-fondy/1-fond-reverznich-hypotek-sicav-a-s</a:t>
            </a:r>
            <a:r>
              <a:rPr b="0" i="0" lang="cs-CZ" sz="2600" u="none" cap="none" strike="noStrike">
                <a:solidFill>
                  <a:srgbClr val="000000"/>
                </a:solidFill>
              </a:rPr>
              <a:t> V listinné podobě lze uvedené informace získat v sídle společnosti CODYA investiční společnost.</a:t>
            </a:r>
            <a:endParaRPr sz="2600"/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</a:endParaRPr>
          </a:p>
          <a:p>
            <a:pPr indent="-11557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E86025"/>
              </a:buClr>
              <a:buSzPct val="100000"/>
              <a:buFont typeface="Noto Sans Symbols"/>
              <a:buChar char="▪"/>
            </a:pPr>
            <a:r>
              <a:rPr b="0" i="0" lang="cs-CZ" sz="2600" u="none" cap="none" strike="noStrike">
                <a:solidFill>
                  <a:srgbClr val="000000"/>
                </a:solidFill>
              </a:rPr>
              <a:t>  Uvedené informace mají pouze informativní charakter a nepředstavují návrh na uzavření smlouvy nebo veřejnou nabídku podle ustanovení občanského zákoníku.</a:t>
            </a:r>
            <a:endParaRPr sz="2600"/>
          </a:p>
          <a:p>
            <a:pPr indent="-12192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400"/>
          </a:p>
        </p:txBody>
      </p:sp>
      <p:sp>
        <p:nvSpPr>
          <p:cNvPr id="301" name="Google Shape;301;p30"/>
          <p:cNvSpPr txBox="1"/>
          <p:nvPr>
            <p:ph idx="12" type="sldNum"/>
          </p:nvPr>
        </p:nvSpPr>
        <p:spPr>
          <a:xfrm>
            <a:off x="93141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3"/>
          <p:cNvSpPr txBox="1"/>
          <p:nvPr>
            <p:ph type="title"/>
          </p:nvPr>
        </p:nvSpPr>
        <p:spPr>
          <a:xfrm>
            <a:off x="838200" y="4151672"/>
            <a:ext cx="4463845" cy="208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Open Sans SemiBold"/>
              <a:buNone/>
            </a:pPr>
            <a:r>
              <a:rPr lang="cs-CZ"/>
              <a:t>Děkuji za pozornost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iv Office">
  <a:themeElements>
    <a:clrScheme name="1FRH">
      <a:dk1>
        <a:srgbClr val="000000"/>
      </a:dk1>
      <a:lt1>
        <a:srgbClr val="FFFFFF"/>
      </a:lt1>
      <a:dk2>
        <a:srgbClr val="00313B"/>
      </a:dk2>
      <a:lt2>
        <a:srgbClr val="E7E6E6"/>
      </a:lt2>
      <a:accent1>
        <a:srgbClr val="6BABE0"/>
      </a:accent1>
      <a:accent2>
        <a:srgbClr val="C7561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2024-05-03T08:18:48Z</dcterms:created>
  <dc:creator>Jakub H</dc:creator>
</cp:coreProperties>
</file>